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783" r:id="rId2"/>
    <p:sldId id="659" r:id="rId3"/>
    <p:sldId id="791" r:id="rId4"/>
    <p:sldId id="538" r:id="rId5"/>
    <p:sldId id="479" r:id="rId6"/>
    <p:sldId id="270" r:id="rId7"/>
    <p:sldId id="480" r:id="rId8"/>
    <p:sldId id="481" r:id="rId9"/>
    <p:sldId id="782" r:id="rId10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FF9900"/>
    <a:srgbClr val="00FF00"/>
    <a:srgbClr val="FF7C80"/>
    <a:srgbClr val="C7E6A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6" autoAdjust="0"/>
  </p:normalViewPr>
  <p:slideViewPr>
    <p:cSldViewPr snapToGrid="0">
      <p:cViewPr>
        <p:scale>
          <a:sx n="70" d="100"/>
          <a:sy n="70" d="100"/>
        </p:scale>
        <p:origin x="-826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50877-F4D4-454B-9EB5-0760F0F8C9B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5CCDF-5574-417C-89F1-2E9B73DD72D5}">
      <dgm:prSet phldrT="[Text]"/>
      <dgm:spPr/>
      <dgm:t>
        <a:bodyPr/>
        <a:lstStyle/>
        <a:p>
          <a:r>
            <a:rPr lang="zh-CN" altLang="en-US" b="1" dirty="0" smtClean="0">
              <a:latin typeface="SimHei" pitchFamily="49" charset="-122"/>
              <a:ea typeface="SimHei" pitchFamily="49" charset="-122"/>
            </a:rPr>
            <a:t>做个优秀的职业人</a:t>
          </a:r>
          <a:endParaRPr lang="en-US" b="1" dirty="0">
            <a:latin typeface="SimHei" pitchFamily="49" charset="-122"/>
            <a:ea typeface="SimHei" pitchFamily="49" charset="-122"/>
          </a:endParaRPr>
        </a:p>
      </dgm:t>
    </dgm:pt>
    <dgm:pt modelId="{073A5DA8-5B3D-4778-AA32-8ECE66CC0F7A}" type="parTrans" cxnId="{3F6700FB-91FD-4AF4-A2CC-CD28B24DEA1A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6C2A1786-495E-426E-B74C-85E068A0EB42}" type="sibTrans" cxnId="{3F6700FB-91FD-4AF4-A2CC-CD28B24DEA1A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D5AB5026-AB9B-4C66-A36F-05129D7207E9}">
      <dgm:prSet phldrT="[Text]" custT="1"/>
      <dgm:spPr/>
      <dgm:t>
        <a:bodyPr anchor="t"/>
        <a:lstStyle/>
        <a:p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1.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供应链的全局观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三流集成</a:t>
          </a:r>
          <a:r>
            <a:rPr lang="en-US" altLang="zh-CN" sz="19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牛鞭效应</a:t>
          </a:r>
          <a:r>
            <a:rPr lang="en-US" altLang="zh-CN" sz="19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关系和连接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</dgm:t>
    </dgm:pt>
    <dgm:pt modelId="{6C2B9108-C4F8-4A6B-B985-4087AAEBBA14}" type="parTrans" cxnId="{6A9848AD-BC10-4708-823B-8D53C89574DF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97BE6E5E-E99E-4B1F-90A2-F5276207978A}" type="sibTrans" cxnId="{6A9848AD-BC10-4708-823B-8D53C89574DF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4A1C0854-B932-44B5-A205-86A88E1603FC}">
      <dgm:prSet phldrT="[Text]" custT="1"/>
      <dgm:spPr/>
      <dgm:t>
        <a:bodyPr lIns="0" rIns="0"/>
        <a:lstStyle/>
        <a:p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3.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供应链集成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rtl="0"/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产品创新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供应链集成</a:t>
          </a:r>
          <a:endParaRPr lang="en-US" sz="1800" dirty="0" smtClean="0">
            <a:latin typeface="SimHei" pitchFamily="49" charset="-122"/>
            <a:ea typeface="SimHei" pitchFamily="49" charset="-122"/>
          </a:endParaRPr>
        </a:p>
        <a:p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0733D0C7-81C7-455F-9EDA-BBFCCF2EFA14}" type="parTrans" cxnId="{D855FD3D-5F94-49AD-A840-718B938DBA8C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D9017409-9AE4-4E8C-80DB-384F702180BF}" type="sibTrans" cxnId="{D855FD3D-5F94-49AD-A840-718B938DBA8C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90EBFD6E-DB90-4351-8586-A62649DE701A}">
      <dgm:prSet phldrT="[Text]" custT="1"/>
      <dgm:spPr/>
      <dgm:t>
        <a:bodyPr lIns="0" tIns="274320" rIns="0"/>
        <a:lstStyle/>
        <a:p>
          <a:pPr>
            <a:spcBef>
              <a:spcPts val="1200"/>
            </a:spcBef>
          </a:pPr>
          <a:r>
            <a:rPr lang="en-US" altLang="zh-CN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4.</a:t>
          </a:r>
          <a:r>
            <a:rPr lang="zh-CN" altLang="en-US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供应商管理、整合</a:t>
          </a:r>
          <a:endParaRPr lang="en-US" altLang="zh-CN" sz="18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>
            <a:spcBef>
              <a:spcPct val="0"/>
            </a:spcBef>
          </a:pP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分类、评估、选择、绩效管理、集成、风险管控</a:t>
          </a:r>
          <a:endParaRPr lang="en-US" sz="1600" dirty="0" smtClean="0">
            <a:latin typeface="SimHei" pitchFamily="49" charset="-122"/>
            <a:ea typeface="SimHei" pitchFamily="49" charset="-122"/>
          </a:endParaRPr>
        </a:p>
        <a:p>
          <a:pPr>
            <a:spcBef>
              <a:spcPct val="0"/>
            </a:spcBef>
          </a:pPr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3C94C484-2B6C-4876-84FF-818884A96DE8}" type="parTrans" cxnId="{2CC4120A-5618-440D-8FD1-FE20A9B83D31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294D0DA0-46E8-4E95-AAD0-8A1DFCBE4F65}" type="sibTrans" cxnId="{2CC4120A-5618-440D-8FD1-FE20A9B83D31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04F0A95F-00C0-44B9-A123-6288ED3A3B86}">
      <dgm:prSet phldrT="[Text]" custT="1"/>
      <dgm:spPr/>
      <dgm:t>
        <a:bodyPr anchor="t"/>
        <a:lstStyle/>
        <a:p>
          <a:r>
            <a:rPr lang="en-US" altLang="zh-CN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2.</a:t>
          </a:r>
          <a:r>
            <a:rPr lang="zh-CN" altLang="en-US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供应链复杂度和成本</a:t>
          </a:r>
          <a:endParaRPr lang="en-US" altLang="zh-CN" sz="18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产品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流程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组织复杂度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复杂度控制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降本三台阶</a:t>
          </a:r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2E99A2D9-5111-48BD-9A07-3B8A64FE9A91}" type="sibTrans" cxnId="{44A687BF-B0B9-46BD-8EB7-5FBFCB2F8E80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3EF7878E-999F-41F0-89B4-29F762CEE614}" type="parTrans" cxnId="{44A687BF-B0B9-46BD-8EB7-5FBFCB2F8E80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E5DFD179-6DE0-463E-AC43-250D921DC93E}" type="pres">
      <dgm:prSet presAssocID="{8B650877-F4D4-454B-9EB5-0760F0F8C9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926C-3B26-4FD0-BCDF-BE3F4153F73D}" type="pres">
      <dgm:prSet presAssocID="{8B650877-F4D4-454B-9EB5-0760F0F8C9B1}" presName="matrix" presStyleCnt="0"/>
      <dgm:spPr/>
    </dgm:pt>
    <dgm:pt modelId="{0F26EF6D-A472-4BF8-B9FC-0B5A3FE9B46B}" type="pres">
      <dgm:prSet presAssocID="{8B650877-F4D4-454B-9EB5-0760F0F8C9B1}" presName="tile1" presStyleLbl="node1" presStyleIdx="0" presStyleCnt="4"/>
      <dgm:spPr/>
      <dgm:t>
        <a:bodyPr/>
        <a:lstStyle/>
        <a:p>
          <a:endParaRPr lang="en-US"/>
        </a:p>
      </dgm:t>
    </dgm:pt>
    <dgm:pt modelId="{7C9F899A-DD14-44E6-9AD1-B95AAD79A40F}" type="pres">
      <dgm:prSet presAssocID="{8B650877-F4D4-454B-9EB5-0760F0F8C9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41EA5-17C9-4191-8F64-85612CA98926}" type="pres">
      <dgm:prSet presAssocID="{8B650877-F4D4-454B-9EB5-0760F0F8C9B1}" presName="tile2" presStyleLbl="node1" presStyleIdx="1" presStyleCnt="4"/>
      <dgm:spPr/>
      <dgm:t>
        <a:bodyPr/>
        <a:lstStyle/>
        <a:p>
          <a:endParaRPr lang="en-US"/>
        </a:p>
      </dgm:t>
    </dgm:pt>
    <dgm:pt modelId="{55AF9023-279E-48BC-BC27-FAE20C3C1778}" type="pres">
      <dgm:prSet presAssocID="{8B650877-F4D4-454B-9EB5-0760F0F8C9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2043-BDCD-4136-8BA5-A19E0C3B2F5F}" type="pres">
      <dgm:prSet presAssocID="{8B650877-F4D4-454B-9EB5-0760F0F8C9B1}" presName="tile3" presStyleLbl="node1" presStyleIdx="2" presStyleCnt="4"/>
      <dgm:spPr/>
      <dgm:t>
        <a:bodyPr/>
        <a:lstStyle/>
        <a:p>
          <a:endParaRPr lang="en-US"/>
        </a:p>
      </dgm:t>
    </dgm:pt>
    <dgm:pt modelId="{20959028-9477-409F-9101-3C56303D9A83}" type="pres">
      <dgm:prSet presAssocID="{8B650877-F4D4-454B-9EB5-0760F0F8C9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E530C-54B0-42A8-9990-8E67A72A7C14}" type="pres">
      <dgm:prSet presAssocID="{8B650877-F4D4-454B-9EB5-0760F0F8C9B1}" presName="tile4" presStyleLbl="node1" presStyleIdx="3" presStyleCnt="4"/>
      <dgm:spPr/>
      <dgm:t>
        <a:bodyPr/>
        <a:lstStyle/>
        <a:p>
          <a:endParaRPr lang="en-US"/>
        </a:p>
      </dgm:t>
    </dgm:pt>
    <dgm:pt modelId="{603550C1-67B8-400B-A20D-51C320E3C9B3}" type="pres">
      <dgm:prSet presAssocID="{8B650877-F4D4-454B-9EB5-0760F0F8C9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1AE2-4D32-43F6-95A4-FD89D1F808C2}" type="pres">
      <dgm:prSet presAssocID="{8B650877-F4D4-454B-9EB5-0760F0F8C9B1}" presName="centerTile" presStyleLbl="fgShp" presStyleIdx="0" presStyleCnt="1" custScaleX="90231" custLinFactNeighborX="-2" custLinFactNeighborY="-1088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4120A-5618-440D-8FD1-FE20A9B83D31}" srcId="{E345CCDF-5574-417C-89F1-2E9B73DD72D5}" destId="{90EBFD6E-DB90-4351-8586-A62649DE701A}" srcOrd="3" destOrd="0" parTransId="{3C94C484-2B6C-4876-84FF-818884A96DE8}" sibTransId="{294D0DA0-46E8-4E95-AAD0-8A1DFCBE4F65}"/>
    <dgm:cxn modelId="{3F6700FB-91FD-4AF4-A2CC-CD28B24DEA1A}" srcId="{8B650877-F4D4-454B-9EB5-0760F0F8C9B1}" destId="{E345CCDF-5574-417C-89F1-2E9B73DD72D5}" srcOrd="0" destOrd="0" parTransId="{073A5DA8-5B3D-4778-AA32-8ECE66CC0F7A}" sibTransId="{6C2A1786-495E-426E-B74C-85E068A0EB42}"/>
    <dgm:cxn modelId="{51F46F31-EAC1-4AA7-84AF-BFC3458C48B2}" type="presOf" srcId="{04F0A95F-00C0-44B9-A123-6288ED3A3B86}" destId="{FBE41EA5-17C9-4191-8F64-85612CA98926}" srcOrd="0" destOrd="0" presId="urn:microsoft.com/office/officeart/2005/8/layout/matrix1"/>
    <dgm:cxn modelId="{F47D6E51-0960-41CB-B803-56913B2EFE30}" type="presOf" srcId="{D5AB5026-AB9B-4C66-A36F-05129D7207E9}" destId="{0F26EF6D-A472-4BF8-B9FC-0B5A3FE9B46B}" srcOrd="0" destOrd="0" presId="urn:microsoft.com/office/officeart/2005/8/layout/matrix1"/>
    <dgm:cxn modelId="{D855FD3D-5F94-49AD-A840-718B938DBA8C}" srcId="{E345CCDF-5574-417C-89F1-2E9B73DD72D5}" destId="{4A1C0854-B932-44B5-A205-86A88E1603FC}" srcOrd="2" destOrd="0" parTransId="{0733D0C7-81C7-455F-9EDA-BBFCCF2EFA14}" sibTransId="{D9017409-9AE4-4E8C-80DB-384F702180BF}"/>
    <dgm:cxn modelId="{2286FC92-A7CE-472E-8C67-0540F122554D}" type="presOf" srcId="{8B650877-F4D4-454B-9EB5-0760F0F8C9B1}" destId="{E5DFD179-6DE0-463E-AC43-250D921DC93E}" srcOrd="0" destOrd="0" presId="urn:microsoft.com/office/officeart/2005/8/layout/matrix1"/>
    <dgm:cxn modelId="{4DC43F34-096B-4A8E-9D51-E8F7C8A98FDC}" type="presOf" srcId="{E345CCDF-5574-417C-89F1-2E9B73DD72D5}" destId="{BD8A1AE2-4D32-43F6-95A4-FD89D1F808C2}" srcOrd="0" destOrd="0" presId="urn:microsoft.com/office/officeart/2005/8/layout/matrix1"/>
    <dgm:cxn modelId="{897800B5-6F54-45FF-99F7-41F7B6BE5B47}" type="presOf" srcId="{4A1C0854-B932-44B5-A205-86A88E1603FC}" destId="{20959028-9477-409F-9101-3C56303D9A83}" srcOrd="1" destOrd="0" presId="urn:microsoft.com/office/officeart/2005/8/layout/matrix1"/>
    <dgm:cxn modelId="{FBCEE1E8-FFE5-4B54-8713-6E48A0E12073}" type="presOf" srcId="{4A1C0854-B932-44B5-A205-86A88E1603FC}" destId="{88E22043-BDCD-4136-8BA5-A19E0C3B2F5F}" srcOrd="0" destOrd="0" presId="urn:microsoft.com/office/officeart/2005/8/layout/matrix1"/>
    <dgm:cxn modelId="{61138615-02BF-4A20-AEA3-30B15F6457CC}" type="presOf" srcId="{D5AB5026-AB9B-4C66-A36F-05129D7207E9}" destId="{7C9F899A-DD14-44E6-9AD1-B95AAD79A40F}" srcOrd="1" destOrd="0" presId="urn:microsoft.com/office/officeart/2005/8/layout/matrix1"/>
    <dgm:cxn modelId="{44A687BF-B0B9-46BD-8EB7-5FBFCB2F8E80}" srcId="{E345CCDF-5574-417C-89F1-2E9B73DD72D5}" destId="{04F0A95F-00C0-44B9-A123-6288ED3A3B86}" srcOrd="1" destOrd="0" parTransId="{3EF7878E-999F-41F0-89B4-29F762CEE614}" sibTransId="{2E99A2D9-5111-48BD-9A07-3B8A64FE9A91}"/>
    <dgm:cxn modelId="{290C0141-05D3-4F6F-83FD-25481E45E61D}" type="presOf" srcId="{90EBFD6E-DB90-4351-8586-A62649DE701A}" destId="{106E530C-54B0-42A8-9990-8E67A72A7C14}" srcOrd="0" destOrd="0" presId="urn:microsoft.com/office/officeart/2005/8/layout/matrix1"/>
    <dgm:cxn modelId="{6A9848AD-BC10-4708-823B-8D53C89574DF}" srcId="{E345CCDF-5574-417C-89F1-2E9B73DD72D5}" destId="{D5AB5026-AB9B-4C66-A36F-05129D7207E9}" srcOrd="0" destOrd="0" parTransId="{6C2B9108-C4F8-4A6B-B985-4087AAEBBA14}" sibTransId="{97BE6E5E-E99E-4B1F-90A2-F5276207978A}"/>
    <dgm:cxn modelId="{1CDC7555-4FE2-44D6-870F-DB080249E184}" type="presOf" srcId="{04F0A95F-00C0-44B9-A123-6288ED3A3B86}" destId="{55AF9023-279E-48BC-BC27-FAE20C3C1778}" srcOrd="1" destOrd="0" presId="urn:microsoft.com/office/officeart/2005/8/layout/matrix1"/>
    <dgm:cxn modelId="{531E9142-1490-4A3E-A6D2-D58C9004BB57}" type="presOf" srcId="{90EBFD6E-DB90-4351-8586-A62649DE701A}" destId="{603550C1-67B8-400B-A20D-51C320E3C9B3}" srcOrd="1" destOrd="0" presId="urn:microsoft.com/office/officeart/2005/8/layout/matrix1"/>
    <dgm:cxn modelId="{F810DDEA-2B1D-44D9-AB55-A51B84B336E9}" type="presParOf" srcId="{E5DFD179-6DE0-463E-AC43-250D921DC93E}" destId="{BE95926C-3B26-4FD0-BCDF-BE3F4153F73D}" srcOrd="0" destOrd="0" presId="urn:microsoft.com/office/officeart/2005/8/layout/matrix1"/>
    <dgm:cxn modelId="{98F82DEC-23B7-4CFA-9F46-8B8F2709579F}" type="presParOf" srcId="{BE95926C-3B26-4FD0-BCDF-BE3F4153F73D}" destId="{0F26EF6D-A472-4BF8-B9FC-0B5A3FE9B46B}" srcOrd="0" destOrd="0" presId="urn:microsoft.com/office/officeart/2005/8/layout/matrix1"/>
    <dgm:cxn modelId="{2AE63E30-9226-402E-9CB0-BC5C8891F562}" type="presParOf" srcId="{BE95926C-3B26-4FD0-BCDF-BE3F4153F73D}" destId="{7C9F899A-DD14-44E6-9AD1-B95AAD79A40F}" srcOrd="1" destOrd="0" presId="urn:microsoft.com/office/officeart/2005/8/layout/matrix1"/>
    <dgm:cxn modelId="{560FEA8D-AD86-4A53-AC47-3B8857E1CA32}" type="presParOf" srcId="{BE95926C-3B26-4FD0-BCDF-BE3F4153F73D}" destId="{FBE41EA5-17C9-4191-8F64-85612CA98926}" srcOrd="2" destOrd="0" presId="urn:microsoft.com/office/officeart/2005/8/layout/matrix1"/>
    <dgm:cxn modelId="{6E5DFD29-F246-4516-948E-0610A9BC7024}" type="presParOf" srcId="{BE95926C-3B26-4FD0-BCDF-BE3F4153F73D}" destId="{55AF9023-279E-48BC-BC27-FAE20C3C1778}" srcOrd="3" destOrd="0" presId="urn:microsoft.com/office/officeart/2005/8/layout/matrix1"/>
    <dgm:cxn modelId="{3FDA2994-2208-475D-A2DF-9B3C0E27ED53}" type="presParOf" srcId="{BE95926C-3B26-4FD0-BCDF-BE3F4153F73D}" destId="{88E22043-BDCD-4136-8BA5-A19E0C3B2F5F}" srcOrd="4" destOrd="0" presId="urn:microsoft.com/office/officeart/2005/8/layout/matrix1"/>
    <dgm:cxn modelId="{FB17DC26-EDBD-409C-9984-B9D19AC99304}" type="presParOf" srcId="{BE95926C-3B26-4FD0-BCDF-BE3F4153F73D}" destId="{20959028-9477-409F-9101-3C56303D9A83}" srcOrd="5" destOrd="0" presId="urn:microsoft.com/office/officeart/2005/8/layout/matrix1"/>
    <dgm:cxn modelId="{EF2A1D22-4022-4268-916E-FC4CBA3AA4AB}" type="presParOf" srcId="{BE95926C-3B26-4FD0-BCDF-BE3F4153F73D}" destId="{106E530C-54B0-42A8-9990-8E67A72A7C14}" srcOrd="6" destOrd="0" presId="urn:microsoft.com/office/officeart/2005/8/layout/matrix1"/>
    <dgm:cxn modelId="{94608AE0-38FC-4C21-BB8F-9E7B07C49C8A}" type="presParOf" srcId="{BE95926C-3B26-4FD0-BCDF-BE3F4153F73D}" destId="{603550C1-67B8-400B-A20D-51C320E3C9B3}" srcOrd="7" destOrd="0" presId="urn:microsoft.com/office/officeart/2005/8/layout/matrix1"/>
    <dgm:cxn modelId="{2C547173-9166-4A4B-9853-20834C5F4C8B}" type="presParOf" srcId="{E5DFD179-6DE0-463E-AC43-250D921DC93E}" destId="{BD8A1AE2-4D32-43F6-95A4-FD89D1F808C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50877-F4D4-454B-9EB5-0760F0F8C9B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5CCDF-5574-417C-89F1-2E9B73DD72D5}">
      <dgm:prSet phldrT="[Text]"/>
      <dgm:spPr/>
      <dgm:t>
        <a:bodyPr/>
        <a:lstStyle/>
        <a:p>
          <a:r>
            <a:rPr lang="zh-CN" altLang="en-US" b="1" dirty="0" smtClean="0">
              <a:latin typeface="SimHei" pitchFamily="49" charset="-122"/>
              <a:ea typeface="SimHei" pitchFamily="49" charset="-122"/>
            </a:rPr>
            <a:t>做个优秀的职业人</a:t>
          </a:r>
          <a:endParaRPr lang="en-US" b="1" dirty="0">
            <a:latin typeface="SimHei" pitchFamily="49" charset="-122"/>
            <a:ea typeface="SimHei" pitchFamily="49" charset="-122"/>
          </a:endParaRPr>
        </a:p>
      </dgm:t>
    </dgm:pt>
    <dgm:pt modelId="{073A5DA8-5B3D-4778-AA32-8ECE66CC0F7A}" type="parTrans" cxnId="{3F6700FB-91FD-4AF4-A2CC-CD28B24DEA1A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6C2A1786-495E-426E-B74C-85E068A0EB42}" type="sibTrans" cxnId="{3F6700FB-91FD-4AF4-A2CC-CD28B24DEA1A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D5AB5026-AB9B-4C66-A36F-05129D7207E9}">
      <dgm:prSet phldrT="[Text]" custT="1"/>
      <dgm:spPr>
        <a:ln>
          <a:solidFill>
            <a:schemeClr val="accent1"/>
          </a:solidFill>
        </a:ln>
      </dgm:spPr>
      <dgm:t>
        <a:bodyPr anchor="t"/>
        <a:lstStyle/>
        <a:p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1.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供应链的全局观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三流集成</a:t>
          </a:r>
          <a:r>
            <a:rPr lang="en-US" altLang="zh-CN" sz="19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牛鞭效应</a:t>
          </a:r>
          <a:r>
            <a:rPr lang="en-US" altLang="zh-CN" sz="19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dirty="0" smtClean="0">
              <a:latin typeface="SimHei" pitchFamily="49" charset="-122"/>
              <a:ea typeface="SimHei" pitchFamily="49" charset="-122"/>
            </a:rPr>
            <a:t>关系和连接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</dgm:t>
    </dgm:pt>
    <dgm:pt modelId="{6C2B9108-C4F8-4A6B-B985-4087AAEBBA14}" type="parTrans" cxnId="{6A9848AD-BC10-4708-823B-8D53C89574DF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97BE6E5E-E99E-4B1F-90A2-F5276207978A}" type="sibTrans" cxnId="{6A9848AD-BC10-4708-823B-8D53C89574DF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4A1C0854-B932-44B5-A205-86A88E1603FC}">
      <dgm:prSet phldrT="[Text]" custT="1"/>
      <dgm:spPr/>
      <dgm:t>
        <a:bodyPr lIns="0" rIns="0"/>
        <a:lstStyle/>
        <a:p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3.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9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供应链集成</a:t>
          </a:r>
          <a:endParaRPr lang="en-US" altLang="zh-CN" sz="19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rtl="0"/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产品创新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供应链集成</a:t>
          </a:r>
          <a:endParaRPr lang="en-US" sz="1800" dirty="0" smtClean="0">
            <a:latin typeface="SimHei" pitchFamily="49" charset="-122"/>
            <a:ea typeface="SimHei" pitchFamily="49" charset="-122"/>
          </a:endParaRPr>
        </a:p>
        <a:p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0733D0C7-81C7-455F-9EDA-BBFCCF2EFA14}" type="parTrans" cxnId="{D855FD3D-5F94-49AD-A840-718B938DBA8C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D9017409-9AE4-4E8C-80DB-384F702180BF}" type="sibTrans" cxnId="{D855FD3D-5F94-49AD-A840-718B938DBA8C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90EBFD6E-DB90-4351-8586-A62649DE701A}">
      <dgm:prSet phldrT="[Text]" custT="1"/>
      <dgm:spPr/>
      <dgm:t>
        <a:bodyPr lIns="0" tIns="274320" rIns="0"/>
        <a:lstStyle/>
        <a:p>
          <a:pPr>
            <a:spcBef>
              <a:spcPts val="1200"/>
            </a:spcBef>
          </a:pPr>
          <a:r>
            <a:rPr lang="en-US" altLang="zh-CN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4.</a:t>
          </a:r>
          <a:r>
            <a:rPr lang="zh-CN" altLang="en-US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供应商管理、整合</a:t>
          </a:r>
          <a:endParaRPr lang="en-US" altLang="zh-CN" sz="18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>
            <a:spcBef>
              <a:spcPct val="0"/>
            </a:spcBef>
          </a:pP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分类、评估、选择、绩效管理、集成、风险管控</a:t>
          </a:r>
          <a:endParaRPr lang="en-US" sz="1600" dirty="0" smtClean="0">
            <a:latin typeface="SimHei" pitchFamily="49" charset="-122"/>
            <a:ea typeface="SimHei" pitchFamily="49" charset="-122"/>
          </a:endParaRPr>
        </a:p>
        <a:p>
          <a:pPr>
            <a:spcBef>
              <a:spcPct val="0"/>
            </a:spcBef>
          </a:pPr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3C94C484-2B6C-4876-84FF-818884A96DE8}" type="parTrans" cxnId="{2CC4120A-5618-440D-8FD1-FE20A9B83D31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294D0DA0-46E8-4E95-AAD0-8A1DFCBE4F65}" type="sibTrans" cxnId="{2CC4120A-5618-440D-8FD1-FE20A9B83D31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04F0A95F-00C0-44B9-A123-6288ED3A3B86}">
      <dgm:prSet phldrT="[Text]" custT="1"/>
      <dgm:spPr/>
      <dgm:t>
        <a:bodyPr anchor="t"/>
        <a:lstStyle/>
        <a:p>
          <a:r>
            <a:rPr lang="en-US" altLang="zh-CN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2.</a:t>
          </a:r>
          <a:r>
            <a:rPr lang="zh-CN" altLang="en-US" sz="1800" b="1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供应链复杂度和成本</a:t>
          </a:r>
          <a:endParaRPr lang="en-US" altLang="zh-CN" sz="1800" b="1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产品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流程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组织复杂度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复杂度控制</a:t>
          </a:r>
          <a:r>
            <a:rPr lang="en-US" altLang="zh-CN" sz="18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dirty="0" smtClean="0">
              <a:latin typeface="SimHei" pitchFamily="49" charset="-122"/>
              <a:ea typeface="SimHei" pitchFamily="49" charset="-122"/>
            </a:rPr>
            <a:t>降本三台阶</a:t>
          </a:r>
          <a:endParaRPr lang="en-US" sz="1800" dirty="0">
            <a:latin typeface="SimHei" pitchFamily="49" charset="-122"/>
            <a:ea typeface="SimHei" pitchFamily="49" charset="-122"/>
          </a:endParaRPr>
        </a:p>
      </dgm:t>
    </dgm:pt>
    <dgm:pt modelId="{2E99A2D9-5111-48BD-9A07-3B8A64FE9A91}" type="sibTrans" cxnId="{44A687BF-B0B9-46BD-8EB7-5FBFCB2F8E80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3EF7878E-999F-41F0-89B4-29F762CEE614}" type="parTrans" cxnId="{44A687BF-B0B9-46BD-8EB7-5FBFCB2F8E80}">
      <dgm:prSet/>
      <dgm:spPr/>
      <dgm:t>
        <a:bodyPr/>
        <a:lstStyle/>
        <a:p>
          <a:endParaRPr lang="en-US">
            <a:latin typeface="SimHei" pitchFamily="49" charset="-122"/>
            <a:ea typeface="SimHei" pitchFamily="49" charset="-122"/>
          </a:endParaRPr>
        </a:p>
      </dgm:t>
    </dgm:pt>
    <dgm:pt modelId="{E5DFD179-6DE0-463E-AC43-250D921DC93E}" type="pres">
      <dgm:prSet presAssocID="{8B650877-F4D4-454B-9EB5-0760F0F8C9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926C-3B26-4FD0-BCDF-BE3F4153F73D}" type="pres">
      <dgm:prSet presAssocID="{8B650877-F4D4-454B-9EB5-0760F0F8C9B1}" presName="matrix" presStyleCnt="0"/>
      <dgm:spPr/>
    </dgm:pt>
    <dgm:pt modelId="{0F26EF6D-A472-4BF8-B9FC-0B5A3FE9B46B}" type="pres">
      <dgm:prSet presAssocID="{8B650877-F4D4-454B-9EB5-0760F0F8C9B1}" presName="tile1" presStyleLbl="node1" presStyleIdx="0" presStyleCnt="4"/>
      <dgm:spPr/>
      <dgm:t>
        <a:bodyPr/>
        <a:lstStyle/>
        <a:p>
          <a:endParaRPr lang="en-US"/>
        </a:p>
      </dgm:t>
    </dgm:pt>
    <dgm:pt modelId="{7C9F899A-DD14-44E6-9AD1-B95AAD79A40F}" type="pres">
      <dgm:prSet presAssocID="{8B650877-F4D4-454B-9EB5-0760F0F8C9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41EA5-17C9-4191-8F64-85612CA98926}" type="pres">
      <dgm:prSet presAssocID="{8B650877-F4D4-454B-9EB5-0760F0F8C9B1}" presName="tile2" presStyleLbl="node1" presStyleIdx="1" presStyleCnt="4"/>
      <dgm:spPr/>
      <dgm:t>
        <a:bodyPr/>
        <a:lstStyle/>
        <a:p>
          <a:endParaRPr lang="en-US"/>
        </a:p>
      </dgm:t>
    </dgm:pt>
    <dgm:pt modelId="{55AF9023-279E-48BC-BC27-FAE20C3C1778}" type="pres">
      <dgm:prSet presAssocID="{8B650877-F4D4-454B-9EB5-0760F0F8C9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2043-BDCD-4136-8BA5-A19E0C3B2F5F}" type="pres">
      <dgm:prSet presAssocID="{8B650877-F4D4-454B-9EB5-0760F0F8C9B1}" presName="tile3" presStyleLbl="node1" presStyleIdx="2" presStyleCnt="4"/>
      <dgm:spPr/>
      <dgm:t>
        <a:bodyPr/>
        <a:lstStyle/>
        <a:p>
          <a:endParaRPr lang="en-US"/>
        </a:p>
      </dgm:t>
    </dgm:pt>
    <dgm:pt modelId="{20959028-9477-409F-9101-3C56303D9A83}" type="pres">
      <dgm:prSet presAssocID="{8B650877-F4D4-454B-9EB5-0760F0F8C9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E530C-54B0-42A8-9990-8E67A72A7C14}" type="pres">
      <dgm:prSet presAssocID="{8B650877-F4D4-454B-9EB5-0760F0F8C9B1}" presName="tile4" presStyleLbl="node1" presStyleIdx="3" presStyleCnt="4"/>
      <dgm:spPr/>
      <dgm:t>
        <a:bodyPr/>
        <a:lstStyle/>
        <a:p>
          <a:endParaRPr lang="en-US"/>
        </a:p>
      </dgm:t>
    </dgm:pt>
    <dgm:pt modelId="{603550C1-67B8-400B-A20D-51C320E3C9B3}" type="pres">
      <dgm:prSet presAssocID="{8B650877-F4D4-454B-9EB5-0760F0F8C9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1AE2-4D32-43F6-95A4-FD89D1F808C2}" type="pres">
      <dgm:prSet presAssocID="{8B650877-F4D4-454B-9EB5-0760F0F8C9B1}" presName="centerTile" presStyleLbl="fgShp" presStyleIdx="0" presStyleCnt="1" custScaleX="90231" custLinFactNeighborX="-2" custLinFactNeighborY="-1088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687BF-B0B9-46BD-8EB7-5FBFCB2F8E80}" srcId="{E345CCDF-5574-417C-89F1-2E9B73DD72D5}" destId="{04F0A95F-00C0-44B9-A123-6288ED3A3B86}" srcOrd="1" destOrd="0" parTransId="{3EF7878E-999F-41F0-89B4-29F762CEE614}" sibTransId="{2E99A2D9-5111-48BD-9A07-3B8A64FE9A91}"/>
    <dgm:cxn modelId="{14D863D8-1159-4879-A048-308266CA01EE}" type="presOf" srcId="{4A1C0854-B932-44B5-A205-86A88E1603FC}" destId="{20959028-9477-409F-9101-3C56303D9A83}" srcOrd="1" destOrd="0" presId="urn:microsoft.com/office/officeart/2005/8/layout/matrix1"/>
    <dgm:cxn modelId="{E5382625-C674-4BD2-8490-A26E140F630A}" type="presOf" srcId="{4A1C0854-B932-44B5-A205-86A88E1603FC}" destId="{88E22043-BDCD-4136-8BA5-A19E0C3B2F5F}" srcOrd="0" destOrd="0" presId="urn:microsoft.com/office/officeart/2005/8/layout/matrix1"/>
    <dgm:cxn modelId="{275285E8-E877-4FD4-B0A1-09B7684A871C}" type="presOf" srcId="{04F0A95F-00C0-44B9-A123-6288ED3A3B86}" destId="{55AF9023-279E-48BC-BC27-FAE20C3C1778}" srcOrd="1" destOrd="0" presId="urn:microsoft.com/office/officeart/2005/8/layout/matrix1"/>
    <dgm:cxn modelId="{EB03381B-BAD4-486A-AE16-9050CC67A9DE}" type="presOf" srcId="{90EBFD6E-DB90-4351-8586-A62649DE701A}" destId="{106E530C-54B0-42A8-9990-8E67A72A7C14}" srcOrd="0" destOrd="0" presId="urn:microsoft.com/office/officeart/2005/8/layout/matrix1"/>
    <dgm:cxn modelId="{A1FC3D7B-BE6B-497F-AF29-B2EBE7364DED}" type="presOf" srcId="{D5AB5026-AB9B-4C66-A36F-05129D7207E9}" destId="{0F26EF6D-A472-4BF8-B9FC-0B5A3FE9B46B}" srcOrd="0" destOrd="0" presId="urn:microsoft.com/office/officeart/2005/8/layout/matrix1"/>
    <dgm:cxn modelId="{035D1842-5226-4656-B34C-2021ACDF06B0}" type="presOf" srcId="{D5AB5026-AB9B-4C66-A36F-05129D7207E9}" destId="{7C9F899A-DD14-44E6-9AD1-B95AAD79A40F}" srcOrd="1" destOrd="0" presId="urn:microsoft.com/office/officeart/2005/8/layout/matrix1"/>
    <dgm:cxn modelId="{5C5BF9C9-57AB-48F2-B73A-0972A3EA0178}" type="presOf" srcId="{8B650877-F4D4-454B-9EB5-0760F0F8C9B1}" destId="{E5DFD179-6DE0-463E-AC43-250D921DC93E}" srcOrd="0" destOrd="0" presId="urn:microsoft.com/office/officeart/2005/8/layout/matrix1"/>
    <dgm:cxn modelId="{5AC252D6-6602-42D5-A649-97F01EB95252}" type="presOf" srcId="{E345CCDF-5574-417C-89F1-2E9B73DD72D5}" destId="{BD8A1AE2-4D32-43F6-95A4-FD89D1F808C2}" srcOrd="0" destOrd="0" presId="urn:microsoft.com/office/officeart/2005/8/layout/matrix1"/>
    <dgm:cxn modelId="{3CDAD96C-C5FE-4BF1-852E-5046932AD669}" type="presOf" srcId="{90EBFD6E-DB90-4351-8586-A62649DE701A}" destId="{603550C1-67B8-400B-A20D-51C320E3C9B3}" srcOrd="1" destOrd="0" presId="urn:microsoft.com/office/officeart/2005/8/layout/matrix1"/>
    <dgm:cxn modelId="{D855FD3D-5F94-49AD-A840-718B938DBA8C}" srcId="{E345CCDF-5574-417C-89F1-2E9B73DD72D5}" destId="{4A1C0854-B932-44B5-A205-86A88E1603FC}" srcOrd="2" destOrd="0" parTransId="{0733D0C7-81C7-455F-9EDA-BBFCCF2EFA14}" sibTransId="{D9017409-9AE4-4E8C-80DB-384F702180BF}"/>
    <dgm:cxn modelId="{2CC4120A-5618-440D-8FD1-FE20A9B83D31}" srcId="{E345CCDF-5574-417C-89F1-2E9B73DD72D5}" destId="{90EBFD6E-DB90-4351-8586-A62649DE701A}" srcOrd="3" destOrd="0" parTransId="{3C94C484-2B6C-4876-84FF-818884A96DE8}" sibTransId="{294D0DA0-46E8-4E95-AAD0-8A1DFCBE4F65}"/>
    <dgm:cxn modelId="{6A9848AD-BC10-4708-823B-8D53C89574DF}" srcId="{E345CCDF-5574-417C-89F1-2E9B73DD72D5}" destId="{D5AB5026-AB9B-4C66-A36F-05129D7207E9}" srcOrd="0" destOrd="0" parTransId="{6C2B9108-C4F8-4A6B-B985-4087AAEBBA14}" sibTransId="{97BE6E5E-E99E-4B1F-90A2-F5276207978A}"/>
    <dgm:cxn modelId="{3F6700FB-91FD-4AF4-A2CC-CD28B24DEA1A}" srcId="{8B650877-F4D4-454B-9EB5-0760F0F8C9B1}" destId="{E345CCDF-5574-417C-89F1-2E9B73DD72D5}" srcOrd="0" destOrd="0" parTransId="{073A5DA8-5B3D-4778-AA32-8ECE66CC0F7A}" sibTransId="{6C2A1786-495E-426E-B74C-85E068A0EB42}"/>
    <dgm:cxn modelId="{233C7E08-6915-466F-9744-C1DB1DBC8376}" type="presOf" srcId="{04F0A95F-00C0-44B9-A123-6288ED3A3B86}" destId="{FBE41EA5-17C9-4191-8F64-85612CA98926}" srcOrd="0" destOrd="0" presId="urn:microsoft.com/office/officeart/2005/8/layout/matrix1"/>
    <dgm:cxn modelId="{373AE126-AE7D-492C-A035-8D0D4F503F10}" type="presParOf" srcId="{E5DFD179-6DE0-463E-AC43-250D921DC93E}" destId="{BE95926C-3B26-4FD0-BCDF-BE3F4153F73D}" srcOrd="0" destOrd="0" presId="urn:microsoft.com/office/officeart/2005/8/layout/matrix1"/>
    <dgm:cxn modelId="{63971373-01F3-4EE8-9037-83546C9C5677}" type="presParOf" srcId="{BE95926C-3B26-4FD0-BCDF-BE3F4153F73D}" destId="{0F26EF6D-A472-4BF8-B9FC-0B5A3FE9B46B}" srcOrd="0" destOrd="0" presId="urn:microsoft.com/office/officeart/2005/8/layout/matrix1"/>
    <dgm:cxn modelId="{2430C71F-6BBC-46EC-AD36-B99489413C19}" type="presParOf" srcId="{BE95926C-3B26-4FD0-BCDF-BE3F4153F73D}" destId="{7C9F899A-DD14-44E6-9AD1-B95AAD79A40F}" srcOrd="1" destOrd="0" presId="urn:microsoft.com/office/officeart/2005/8/layout/matrix1"/>
    <dgm:cxn modelId="{43036174-5E22-410A-8958-F05485364E8B}" type="presParOf" srcId="{BE95926C-3B26-4FD0-BCDF-BE3F4153F73D}" destId="{FBE41EA5-17C9-4191-8F64-85612CA98926}" srcOrd="2" destOrd="0" presId="urn:microsoft.com/office/officeart/2005/8/layout/matrix1"/>
    <dgm:cxn modelId="{B52CEEC1-F23B-4642-94F9-31C714D4C5D2}" type="presParOf" srcId="{BE95926C-3B26-4FD0-BCDF-BE3F4153F73D}" destId="{55AF9023-279E-48BC-BC27-FAE20C3C1778}" srcOrd="3" destOrd="0" presId="urn:microsoft.com/office/officeart/2005/8/layout/matrix1"/>
    <dgm:cxn modelId="{0E5DA5CB-3CA6-4B66-93CF-244B134F0B1B}" type="presParOf" srcId="{BE95926C-3B26-4FD0-BCDF-BE3F4153F73D}" destId="{88E22043-BDCD-4136-8BA5-A19E0C3B2F5F}" srcOrd="4" destOrd="0" presId="urn:microsoft.com/office/officeart/2005/8/layout/matrix1"/>
    <dgm:cxn modelId="{FE5862CA-80A9-4B3A-A1D1-048C28AA0896}" type="presParOf" srcId="{BE95926C-3B26-4FD0-BCDF-BE3F4153F73D}" destId="{20959028-9477-409F-9101-3C56303D9A83}" srcOrd="5" destOrd="0" presId="urn:microsoft.com/office/officeart/2005/8/layout/matrix1"/>
    <dgm:cxn modelId="{4057C602-F57F-4CF6-8A44-7375579D790F}" type="presParOf" srcId="{BE95926C-3B26-4FD0-BCDF-BE3F4153F73D}" destId="{106E530C-54B0-42A8-9990-8E67A72A7C14}" srcOrd="6" destOrd="0" presId="urn:microsoft.com/office/officeart/2005/8/layout/matrix1"/>
    <dgm:cxn modelId="{04B9AF9E-ABA3-41A9-856F-D42F74CC099C}" type="presParOf" srcId="{BE95926C-3B26-4FD0-BCDF-BE3F4153F73D}" destId="{603550C1-67B8-400B-A20D-51C320E3C9B3}" srcOrd="7" destOrd="0" presId="urn:microsoft.com/office/officeart/2005/8/layout/matrix1"/>
    <dgm:cxn modelId="{797B9A4A-6092-426D-BC46-0AB1B9F71D45}" type="presParOf" srcId="{E5DFD179-6DE0-463E-AC43-250D921DC93E}" destId="{BD8A1AE2-4D32-43F6-95A4-FD89D1F808C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6EF6D-A472-4BF8-B9FC-0B5A3FE9B46B}">
      <dsp:nvSpPr>
        <dsp:cNvPr id="0" name=""/>
        <dsp:cNvSpPr/>
      </dsp:nvSpPr>
      <dsp:spPr>
        <a:xfrm rot="16200000">
          <a:off x="508397" y="-508397"/>
          <a:ext cx="1574800" cy="25915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1.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供应链的全局观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三流集成</a:t>
          </a:r>
          <a:r>
            <a:rPr lang="en-US" altLang="zh-CN" sz="19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牛鞭效应</a:t>
          </a:r>
          <a:r>
            <a:rPr lang="en-US" altLang="zh-CN" sz="19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关系和连接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</dsp:txBody>
      <dsp:txXfrm rot="16200000">
        <a:off x="705247" y="-705247"/>
        <a:ext cx="1181100" cy="2591594"/>
      </dsp:txXfrm>
    </dsp:sp>
    <dsp:sp modelId="{FBE41EA5-17C9-4191-8F64-85612CA98926}">
      <dsp:nvSpPr>
        <dsp:cNvPr id="0" name=""/>
        <dsp:cNvSpPr/>
      </dsp:nvSpPr>
      <dsp:spPr>
        <a:xfrm>
          <a:off x="2591594" y="0"/>
          <a:ext cx="2591594" cy="157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2.</a:t>
          </a:r>
          <a:r>
            <a:rPr lang="zh-CN" altLang="en-US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供应链复杂度和成本</a:t>
          </a:r>
          <a:endParaRPr lang="en-US" altLang="zh-CN" sz="18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产品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流程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组织复杂度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复杂度控制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降本三台阶</a:t>
          </a: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>
        <a:off x="2591594" y="0"/>
        <a:ext cx="2591594" cy="1181100"/>
      </dsp:txXfrm>
    </dsp:sp>
    <dsp:sp modelId="{88E22043-BDCD-4136-8BA5-A19E0C3B2F5F}">
      <dsp:nvSpPr>
        <dsp:cNvPr id="0" name=""/>
        <dsp:cNvSpPr/>
      </dsp:nvSpPr>
      <dsp:spPr>
        <a:xfrm rot="10800000">
          <a:off x="0" y="1574800"/>
          <a:ext cx="2591594" cy="157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3.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供应链集成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产品创新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供应链集成</a:t>
          </a:r>
          <a:endParaRPr lang="en-US" sz="1800" kern="1200" dirty="0" smtClean="0"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 rot="10800000">
        <a:off x="0" y="1968500"/>
        <a:ext cx="2591594" cy="1181100"/>
      </dsp:txXfrm>
    </dsp:sp>
    <dsp:sp modelId="{106E530C-54B0-42A8-9990-8E67A72A7C14}">
      <dsp:nvSpPr>
        <dsp:cNvPr id="0" name=""/>
        <dsp:cNvSpPr/>
      </dsp:nvSpPr>
      <dsp:spPr>
        <a:xfrm rot="5400000">
          <a:off x="3099991" y="1066402"/>
          <a:ext cx="1574800" cy="25915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0" rIns="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4.</a:t>
          </a:r>
          <a:r>
            <a:rPr lang="zh-CN" altLang="en-US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供应商管理、整合</a:t>
          </a:r>
          <a:endParaRPr lang="en-US" altLang="zh-CN" sz="18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分类、评估、选择、绩效管理、集成、风险管控</a:t>
          </a:r>
          <a:endParaRPr lang="en-US" sz="1600" kern="1200" dirty="0" smtClean="0"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 rot="5400000">
        <a:off x="3296841" y="1263252"/>
        <a:ext cx="1181100" cy="2591594"/>
      </dsp:txXfrm>
    </dsp:sp>
    <dsp:sp modelId="{BD8A1AE2-4D32-43F6-95A4-FD89D1F808C2}">
      <dsp:nvSpPr>
        <dsp:cNvPr id="0" name=""/>
        <dsp:cNvSpPr/>
      </dsp:nvSpPr>
      <dsp:spPr>
        <a:xfrm>
          <a:off x="1890036" y="1095375"/>
          <a:ext cx="1403052" cy="7874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latin typeface="SimHei" pitchFamily="49" charset="-122"/>
              <a:ea typeface="SimHei" pitchFamily="49" charset="-122"/>
            </a:rPr>
            <a:t>做个优秀的职业人</a:t>
          </a:r>
          <a:endParaRPr lang="en-US" sz="1900" b="1" kern="1200" dirty="0">
            <a:latin typeface="SimHei" pitchFamily="49" charset="-122"/>
            <a:ea typeface="SimHei" pitchFamily="49" charset="-122"/>
          </a:endParaRPr>
        </a:p>
      </dsp:txBody>
      <dsp:txXfrm>
        <a:off x="1890036" y="1095375"/>
        <a:ext cx="1403052" cy="787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6EF6D-A472-4BF8-B9FC-0B5A3FE9B46B}">
      <dsp:nvSpPr>
        <dsp:cNvPr id="0" name=""/>
        <dsp:cNvSpPr/>
      </dsp:nvSpPr>
      <dsp:spPr>
        <a:xfrm rot="16200000">
          <a:off x="508397" y="-508397"/>
          <a:ext cx="1574800" cy="25915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1.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供应链的全局观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三流集成</a:t>
          </a:r>
          <a:r>
            <a:rPr lang="en-US" altLang="zh-CN" sz="19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牛鞭效应</a:t>
          </a:r>
          <a:r>
            <a:rPr lang="en-US" altLang="zh-CN" sz="19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9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900" kern="1200" dirty="0" smtClean="0">
              <a:latin typeface="SimHei" pitchFamily="49" charset="-122"/>
              <a:ea typeface="SimHei" pitchFamily="49" charset="-122"/>
            </a:rPr>
            <a:t>关系和连接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</dsp:txBody>
      <dsp:txXfrm rot="16200000">
        <a:off x="705247" y="-705247"/>
        <a:ext cx="1181100" cy="2591594"/>
      </dsp:txXfrm>
    </dsp:sp>
    <dsp:sp modelId="{FBE41EA5-17C9-4191-8F64-85612CA98926}">
      <dsp:nvSpPr>
        <dsp:cNvPr id="0" name=""/>
        <dsp:cNvSpPr/>
      </dsp:nvSpPr>
      <dsp:spPr>
        <a:xfrm>
          <a:off x="2591594" y="0"/>
          <a:ext cx="2591594" cy="157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2.</a:t>
          </a:r>
          <a:r>
            <a:rPr lang="zh-CN" altLang="en-US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供应链复杂度和成本</a:t>
          </a:r>
          <a:endParaRPr lang="en-US" altLang="zh-CN" sz="18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产品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流程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组织复杂度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复杂度控制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降本三台阶</a:t>
          </a: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>
        <a:off x="2591594" y="0"/>
        <a:ext cx="2591594" cy="1181100"/>
      </dsp:txXfrm>
    </dsp:sp>
    <dsp:sp modelId="{88E22043-BDCD-4136-8BA5-A19E0C3B2F5F}">
      <dsp:nvSpPr>
        <dsp:cNvPr id="0" name=""/>
        <dsp:cNvSpPr/>
      </dsp:nvSpPr>
      <dsp:spPr>
        <a:xfrm rot="10800000">
          <a:off x="0" y="1574800"/>
          <a:ext cx="2591594" cy="157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3.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/</a:t>
          </a:r>
          <a:r>
            <a:rPr lang="zh-CN" altLang="en-US" sz="19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供应链集成</a:t>
          </a:r>
          <a:endParaRPr lang="en-US" altLang="zh-CN" sz="19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产品创新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卓越运营</a:t>
          </a:r>
          <a:r>
            <a:rPr lang="en-US" altLang="zh-CN" sz="1800" kern="1200" dirty="0" smtClean="0">
              <a:latin typeface="SimHei" pitchFamily="49" charset="-122"/>
              <a:ea typeface="SimHei" pitchFamily="49" charset="-122"/>
            </a:rPr>
            <a:t/>
          </a:r>
          <a:br>
            <a:rPr lang="en-US" altLang="zh-CN" sz="1800" kern="1200" dirty="0" smtClean="0">
              <a:latin typeface="SimHei" pitchFamily="49" charset="-122"/>
              <a:ea typeface="SimHei" pitchFamily="49" charset="-122"/>
            </a:rPr>
          </a:b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供应链集成</a:t>
          </a:r>
          <a:endParaRPr lang="en-US" sz="1800" kern="1200" dirty="0" smtClean="0">
            <a:latin typeface="SimHei" pitchFamily="49" charset="-122"/>
            <a:ea typeface="SimHei" pitchFamily="49" charset="-122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 rot="10800000">
        <a:off x="0" y="1968500"/>
        <a:ext cx="2591594" cy="1181100"/>
      </dsp:txXfrm>
    </dsp:sp>
    <dsp:sp modelId="{106E530C-54B0-42A8-9990-8E67A72A7C14}">
      <dsp:nvSpPr>
        <dsp:cNvPr id="0" name=""/>
        <dsp:cNvSpPr/>
      </dsp:nvSpPr>
      <dsp:spPr>
        <a:xfrm rot="5400000">
          <a:off x="3099991" y="1066402"/>
          <a:ext cx="1574800" cy="25915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0" rIns="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4.</a:t>
          </a:r>
          <a:r>
            <a:rPr lang="zh-CN" altLang="en-US" sz="1800" b="1" kern="1200" dirty="0" smtClean="0">
              <a:solidFill>
                <a:schemeClr val="tx1"/>
              </a:solidFill>
              <a:latin typeface="SimHei" pitchFamily="49" charset="-122"/>
              <a:ea typeface="SimHei" pitchFamily="49" charset="-122"/>
            </a:rPr>
            <a:t>供应商管理、整合</a:t>
          </a:r>
          <a:endParaRPr lang="en-US" altLang="zh-CN" sz="1800" b="1" kern="1200" dirty="0" smtClean="0">
            <a:solidFill>
              <a:schemeClr val="tx1"/>
            </a:solidFill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SimHei" pitchFamily="49" charset="-122"/>
              <a:ea typeface="SimHei" pitchFamily="49" charset="-122"/>
            </a:rPr>
            <a:t>分类、评估、选择、绩效管理、集成、风险管控</a:t>
          </a:r>
          <a:endParaRPr lang="en-US" sz="1600" kern="1200" dirty="0" smtClean="0">
            <a:latin typeface="SimHei" pitchFamily="49" charset="-122"/>
            <a:ea typeface="SimHei" pitchFamily="49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imHei" pitchFamily="49" charset="-122"/>
            <a:ea typeface="SimHei" pitchFamily="49" charset="-122"/>
          </a:endParaRPr>
        </a:p>
      </dsp:txBody>
      <dsp:txXfrm rot="5400000">
        <a:off x="3296841" y="1263252"/>
        <a:ext cx="1181100" cy="2591594"/>
      </dsp:txXfrm>
    </dsp:sp>
    <dsp:sp modelId="{BD8A1AE2-4D32-43F6-95A4-FD89D1F808C2}">
      <dsp:nvSpPr>
        <dsp:cNvPr id="0" name=""/>
        <dsp:cNvSpPr/>
      </dsp:nvSpPr>
      <dsp:spPr>
        <a:xfrm>
          <a:off x="1890036" y="1095375"/>
          <a:ext cx="1403052" cy="7874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latin typeface="SimHei" pitchFamily="49" charset="-122"/>
              <a:ea typeface="SimHei" pitchFamily="49" charset="-122"/>
            </a:rPr>
            <a:t>做个优秀的职业人</a:t>
          </a:r>
          <a:endParaRPr lang="en-US" sz="1900" b="1" kern="1200" dirty="0">
            <a:latin typeface="SimHei" pitchFamily="49" charset="-122"/>
            <a:ea typeface="SimHei" pitchFamily="49" charset="-122"/>
          </a:endParaRPr>
        </a:p>
      </dsp:txBody>
      <dsp:txXfrm>
        <a:off x="1890036" y="1095375"/>
        <a:ext cx="1403052" cy="78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6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6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/>
            </a:lvl1pPr>
          </a:lstStyle>
          <a:p>
            <a:pPr>
              <a:defRPr/>
            </a:pPr>
            <a:fld id="{F8FFA3E5-178A-4509-AD54-D06438022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62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62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>
                <a:latin typeface="Arial" charset="0"/>
              </a:defRPr>
            </a:lvl1pPr>
          </a:lstStyle>
          <a:p>
            <a:pPr>
              <a:defRPr/>
            </a:pPr>
            <a:fld id="{F56D7521-F6B5-4893-A221-6FB1EACB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9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F6F875C-2660-413B-9B8A-6E537ADF95EF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F3A30C-DAFD-4A46-A812-2494FBC784FC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9EB756-6064-48CD-82D7-E59C309C43A8}" type="slidenum">
              <a:rPr lang="en-US" smtClean="0">
                <a:latin typeface="Arial" pitchFamily="34" charset="0"/>
              </a:rPr>
              <a:pPr eaLnBrk="1" hangingPunct="1"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783EA84-6CBB-4FE7-8ED8-BCE1872175BE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61F156C-2ACE-4525-B238-2F4167D40127}" type="slidenum">
              <a:rPr lang="en-US" smtClean="0">
                <a:latin typeface="Arial" pitchFamily="34" charset="0"/>
              </a:rPr>
              <a:pPr eaLnBrk="1" hangingPunct="1"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52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defTabSz="965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AC50AE3-BA48-4B72-9E1A-A3248DC03A34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orp_ba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75400"/>
            <a:ext cx="9144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6526213"/>
            <a:ext cx="6627812" cy="274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2600" y="6519863"/>
            <a:ext cx="673100" cy="287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7" name="Picture 14" descr="corp_transitio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59050"/>
            <a:ext cx="7772400" cy="1143000"/>
          </a:xfrm>
        </p:spPr>
        <p:txBody>
          <a:bodyPr lIns="91440" rIns="9144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03700"/>
            <a:ext cx="6400800" cy="1736725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0273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0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4450"/>
            <a:ext cx="2170112" cy="6216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44450"/>
            <a:ext cx="6361113" cy="6216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60338"/>
            <a:ext cx="1749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14300" y="6426200"/>
            <a:ext cx="3441700" cy="406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zh-CN" alt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美国</a:t>
            </a:r>
            <a:r>
              <a:rPr lang="zh-CN" altLang="en-US" sz="100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sz="1000">
                <a:solidFill>
                  <a:schemeClr val="bg1"/>
                </a:solidFill>
              </a:rPr>
              <a:t>143 Kerry Common, Fremont, CA 94536 	</a:t>
            </a:r>
          </a:p>
          <a:p>
            <a:pPr algn="l">
              <a:defRPr/>
            </a:pPr>
            <a:r>
              <a:rPr lang="zh-CN" alt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中国</a:t>
            </a:r>
            <a:r>
              <a:rPr lang="zh-CN" altLang="en-US" sz="100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zh-CN" alt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上海曲阳路</a:t>
            </a:r>
            <a:r>
              <a:rPr 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800</a:t>
            </a:r>
            <a:r>
              <a:rPr lang="zh-CN" alt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号商务中心</a:t>
            </a:r>
            <a:r>
              <a:rPr 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1812</a:t>
            </a:r>
            <a:r>
              <a:rPr lang="zh-CN" altLang="en-US" sz="1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室</a:t>
            </a:r>
            <a:endParaRPr lang="en-US" sz="100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644900" y="6477000"/>
            <a:ext cx="3492500" cy="406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altLang="en-US" sz="1400" b="1">
                <a:solidFill>
                  <a:schemeClr val="bg1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© </a:t>
            </a:r>
            <a:r>
              <a:rPr lang="zh-CN" altLang="en-US" sz="140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如无注明，版权归西斯国际所有。</a:t>
            </a:r>
            <a:endParaRPr lang="en-US" sz="1400">
              <a:solidFill>
                <a:schemeClr val="bg1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985000" y="6477000"/>
            <a:ext cx="2159000" cy="406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F7FE5039-ECE7-4316-9A46-6F5F93A748B5}" type="slidenum">
              <a:rPr lang="en-US" sz="14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pPr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45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55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8363"/>
            <a:ext cx="4265613" cy="539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868363"/>
            <a:ext cx="4265612" cy="539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9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73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6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25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001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953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" descr="corp_ba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75400"/>
            <a:ext cx="9144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65125" y="776288"/>
            <a:ext cx="8775700" cy="0"/>
          </a:xfrm>
          <a:prstGeom prst="line">
            <a:avLst/>
          </a:prstGeom>
          <a:noFill/>
          <a:ln w="19050">
            <a:solidFill>
              <a:srgbClr val="93A6B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44450"/>
            <a:ext cx="8683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Narrow Bold 28pt or 24pt for two line title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868363"/>
            <a:ext cx="868362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Narrow Bold 20pt</a:t>
            </a:r>
          </a:p>
          <a:p>
            <a:pPr lvl="1"/>
            <a:r>
              <a:rPr lang="en-US" smtClean="0"/>
              <a:t>Arial Narrow 18pt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-1619250" y="104775"/>
            <a:ext cx="1290637" cy="3598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90000"/>
              </a:spcBef>
              <a:defRPr/>
            </a:pPr>
            <a:r>
              <a:rPr lang="en-US" sz="800" b="1" smtClean="0">
                <a:solidFill>
                  <a:srgbClr val="FFFFFF"/>
                </a:solidFill>
              </a:rPr>
              <a:t>Color Pallet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b="1" smtClean="0">
                <a:solidFill>
                  <a:srgbClr val="FFFFFF"/>
                </a:solidFill>
              </a:rPr>
              <a:t>R, G, B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0, 87, 199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222, 102, 0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250, 191, 30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209, 58, 33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63, 153, 63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125, 61, 186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112, 56, 35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b="1" smtClean="0">
                <a:solidFill>
                  <a:srgbClr val="FFFFFF"/>
                </a:solidFill>
              </a:rPr>
              <a:t>Slide Bkgrd Colors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Title bkgrd    73, 87, 103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Body slide bkgrd   197, 202, 209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   Corp. bullets   74, 129, 185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   Prod. bullets    222, 102, 0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 Title rule   147, 166, 184</a:t>
            </a:r>
          </a:p>
          <a:p>
            <a:pPr eaLnBrk="1" hangingPunct="1">
              <a:spcBef>
                <a:spcPct val="90000"/>
              </a:spcBef>
              <a:defRPr/>
            </a:pPr>
            <a:r>
              <a:rPr lang="en-US" sz="800" smtClean="0">
                <a:solidFill>
                  <a:srgbClr val="FFFFFF"/>
                </a:solidFill>
              </a:rPr>
              <a:t>Orange bar type  255, 175, 95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 rot="5400000" flipH="1">
            <a:off x="-200025" y="558800"/>
            <a:ext cx="179388" cy="179387"/>
          </a:xfrm>
          <a:prstGeom prst="rect">
            <a:avLst/>
          </a:prstGeom>
          <a:solidFill>
            <a:srgbClr val="0057C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 rot="5400000" flipH="1">
            <a:off x="-200025" y="787400"/>
            <a:ext cx="179388" cy="179387"/>
          </a:xfrm>
          <a:prstGeom prst="rect">
            <a:avLst/>
          </a:prstGeom>
          <a:solidFill>
            <a:srgbClr val="DE66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 rot="5400000" flipH="1">
            <a:off x="-200025" y="1016000"/>
            <a:ext cx="179388" cy="179387"/>
          </a:xfrm>
          <a:prstGeom prst="rect">
            <a:avLst/>
          </a:prstGeom>
          <a:solidFill>
            <a:srgbClr val="FABF1E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 rot="5400000" flipH="1">
            <a:off x="-200025" y="1244600"/>
            <a:ext cx="179388" cy="179387"/>
          </a:xfrm>
          <a:prstGeom prst="rect">
            <a:avLst/>
          </a:prstGeom>
          <a:solidFill>
            <a:srgbClr val="D13A2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 rot="5400000" flipH="1">
            <a:off x="-198438" y="1701800"/>
            <a:ext cx="179388" cy="179388"/>
          </a:xfrm>
          <a:prstGeom prst="rect">
            <a:avLst/>
          </a:prstGeom>
          <a:solidFill>
            <a:srgbClr val="7D3DBA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 rot="5400000" flipH="1">
            <a:off x="-198438" y="1473200"/>
            <a:ext cx="179388" cy="179388"/>
          </a:xfrm>
          <a:prstGeom prst="rect">
            <a:avLst/>
          </a:prstGeom>
          <a:solidFill>
            <a:srgbClr val="3F993F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 rot="5400000" flipH="1">
            <a:off x="-198438" y="1931988"/>
            <a:ext cx="179387" cy="179388"/>
          </a:xfrm>
          <a:prstGeom prst="rect">
            <a:avLst/>
          </a:prstGeom>
          <a:solidFill>
            <a:srgbClr val="703823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 rot="5400000" flipH="1">
            <a:off x="-200025" y="2389188"/>
            <a:ext cx="179387" cy="179387"/>
          </a:xfrm>
          <a:prstGeom prst="rect">
            <a:avLst/>
          </a:prstGeom>
          <a:solidFill>
            <a:srgbClr val="495767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 rot="5400000" flipH="1">
            <a:off x="-198438" y="2846388"/>
            <a:ext cx="179387" cy="179388"/>
          </a:xfrm>
          <a:prstGeom prst="rect">
            <a:avLst/>
          </a:prstGeom>
          <a:solidFill>
            <a:srgbClr val="4A81B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 rot="5400000" flipH="1">
            <a:off x="-198438" y="2617788"/>
            <a:ext cx="179387" cy="179388"/>
          </a:xfrm>
          <a:prstGeom prst="rect">
            <a:avLst/>
          </a:prstGeom>
          <a:solidFill>
            <a:srgbClr val="C5CAD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41" name="Rectangle 16"/>
          <p:cNvSpPr>
            <a:spLocks noChangeArrowheads="1"/>
          </p:cNvSpPr>
          <p:nvPr/>
        </p:nvSpPr>
        <p:spPr bwMode="auto">
          <a:xfrm rot="5400000" flipH="1">
            <a:off x="-198438" y="3076575"/>
            <a:ext cx="179388" cy="179388"/>
          </a:xfrm>
          <a:prstGeom prst="rect">
            <a:avLst/>
          </a:prstGeom>
          <a:solidFill>
            <a:srgbClr val="DE66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42" name="Rectangle 17"/>
          <p:cNvSpPr>
            <a:spLocks noChangeArrowheads="1"/>
          </p:cNvSpPr>
          <p:nvPr/>
        </p:nvSpPr>
        <p:spPr bwMode="auto">
          <a:xfrm rot="5400000" flipH="1">
            <a:off x="-198438" y="3314700"/>
            <a:ext cx="179388" cy="179388"/>
          </a:xfrm>
          <a:prstGeom prst="rect">
            <a:avLst/>
          </a:prstGeom>
          <a:solidFill>
            <a:srgbClr val="93A6B8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43" name="Rectangle 18"/>
          <p:cNvSpPr>
            <a:spLocks noChangeArrowheads="1"/>
          </p:cNvSpPr>
          <p:nvPr/>
        </p:nvSpPr>
        <p:spPr bwMode="auto">
          <a:xfrm rot="5400000" flipH="1">
            <a:off x="-198438" y="3552825"/>
            <a:ext cx="179388" cy="179388"/>
          </a:xfrm>
          <a:prstGeom prst="rect">
            <a:avLst/>
          </a:prstGeom>
          <a:solidFill>
            <a:srgbClr val="FFAF5F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0" y="-180975"/>
            <a:ext cx="3822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800">
                <a:solidFill>
                  <a:schemeClr val="bg1"/>
                </a:solidFill>
              </a:rPr>
              <a:t>http://lamweb.lamrc.com/corpcomm/corp_marketing/Templates_Forms/standard_presentation.html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258888" y="6526213"/>
            <a:ext cx="6627812" cy="274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82600" y="6519863"/>
            <a:ext cx="673100" cy="287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47" name="Text Box 24"/>
          <p:cNvSpPr txBox="1">
            <a:spLocks noChangeArrowheads="1"/>
          </p:cNvSpPr>
          <p:nvPr/>
        </p:nvSpPr>
        <p:spPr bwMode="auto">
          <a:xfrm>
            <a:off x="26988" y="6735763"/>
            <a:ext cx="12382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600" smtClean="0">
                <a:solidFill>
                  <a:srgbClr val="59707D"/>
                </a:solidFill>
              </a:rPr>
              <a:t>(v3)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–"/>
        <a:defRPr sz="2800" b="1">
          <a:solidFill>
            <a:schemeClr val="tx1"/>
          </a:solidFill>
          <a:latin typeface="+mn-lt"/>
        </a:defRPr>
      </a:lvl2pPr>
      <a:lvl3pPr marL="8001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•"/>
        <a:defRPr sz="2400" b="1">
          <a:solidFill>
            <a:schemeClr val="tx1"/>
          </a:solidFill>
          <a:latin typeface="+mn-lt"/>
        </a:defRPr>
      </a:lvl3pPr>
      <a:lvl4pPr marL="108585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–"/>
        <a:defRPr sz="2000" b="1">
          <a:solidFill>
            <a:schemeClr val="tx1"/>
          </a:solidFill>
          <a:latin typeface="+mn-lt"/>
        </a:defRPr>
      </a:lvl4pPr>
      <a:lvl5pPr marL="13716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»"/>
        <a:defRPr sz="2000" b="1">
          <a:solidFill>
            <a:schemeClr val="tx1"/>
          </a:solidFill>
          <a:latin typeface="+mn-lt"/>
        </a:defRPr>
      </a:lvl5pPr>
      <a:lvl6pPr marL="18288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»"/>
        <a:defRPr b="1">
          <a:solidFill>
            <a:schemeClr val="tx1"/>
          </a:solidFill>
          <a:latin typeface="+mn-lt"/>
        </a:defRPr>
      </a:lvl6pPr>
      <a:lvl7pPr marL="22860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»"/>
        <a:defRPr b="1">
          <a:solidFill>
            <a:schemeClr val="tx1"/>
          </a:solidFill>
          <a:latin typeface="+mn-lt"/>
        </a:defRPr>
      </a:lvl7pPr>
      <a:lvl8pPr marL="27432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»"/>
        <a:defRPr b="1">
          <a:solidFill>
            <a:schemeClr val="tx1"/>
          </a:solidFill>
          <a:latin typeface="+mn-lt"/>
        </a:defRPr>
      </a:lvl8pPr>
      <a:lvl9pPr marL="3200400" indent="-171450" algn="l" rtl="0" eaLnBrk="0" fontAlgn="base" hangingPunct="0">
        <a:spcBef>
          <a:spcPct val="20000"/>
        </a:spcBef>
        <a:spcAft>
          <a:spcPct val="0"/>
        </a:spcAft>
        <a:buClr>
          <a:srgbClr val="4A81B8"/>
        </a:buClr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12245" y="0"/>
            <a:ext cx="443175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5535" y="1000790"/>
            <a:ext cx="4190455" cy="1697037"/>
          </a:xfrm>
        </p:spPr>
        <p:txBody>
          <a:bodyPr/>
          <a:lstStyle/>
          <a:p>
            <a:r>
              <a:rPr lang="zh-CN" altLang="en-US" sz="3800" dirty="0">
                <a:latin typeface="SimHei" pitchFamily="49" charset="-122"/>
                <a:ea typeface="SimHei" pitchFamily="49" charset="-122"/>
              </a:rPr>
              <a:t>从供应链的角度</a:t>
            </a:r>
            <a:r>
              <a:rPr lang="en-US" altLang="zh-CN" sz="3800" dirty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3800" dirty="0">
                <a:latin typeface="SimHei" pitchFamily="49" charset="-122"/>
                <a:ea typeface="SimHei" pitchFamily="49" charset="-122"/>
              </a:rPr>
            </a:br>
            <a:r>
              <a:rPr lang="zh-CN" altLang="en-US" sz="3800" dirty="0">
                <a:latin typeface="SimHei" pitchFamily="49" charset="-122"/>
                <a:ea typeface="SimHei" pitchFamily="49" charset="-122"/>
              </a:rPr>
              <a:t>解决运营和采购的热点问题</a:t>
            </a:r>
            <a:endParaRPr lang="zh-CN" altLang="en-US" sz="3800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12244" y="4552046"/>
            <a:ext cx="4431756" cy="1736725"/>
          </a:xfrm>
        </p:spPr>
        <p:txBody>
          <a:bodyPr lIns="0" rIns="0"/>
          <a:lstStyle/>
          <a:p>
            <a:r>
              <a:rPr lang="zh-CN" altLang="en-US" sz="1800" dirty="0" smtClean="0">
                <a:latin typeface="SimHei" pitchFamily="49" charset="-122"/>
                <a:ea typeface="SimHei" pitchFamily="49" charset="-122"/>
              </a:rPr>
              <a:t>刘宝红</a:t>
            </a:r>
            <a:r>
              <a:rPr lang="en-US" altLang="zh-CN" sz="1800" dirty="0" smtClean="0">
                <a:ea typeface="SimHei" pitchFamily="49" charset="-122"/>
              </a:rPr>
              <a:t>, C.P.M.</a:t>
            </a:r>
          </a:p>
          <a:p>
            <a:r>
              <a:rPr lang="zh-CN" altLang="en-US" sz="1800" dirty="0" smtClean="0">
                <a:ea typeface="SimHei" pitchFamily="49" charset="-122"/>
              </a:rPr>
              <a:t>西斯国际执行总监</a:t>
            </a:r>
          </a:p>
          <a:p>
            <a:r>
              <a:rPr lang="zh-CN" altLang="en-US" sz="1800" dirty="0" smtClean="0">
                <a:latin typeface="SimHei" pitchFamily="49" charset="-122"/>
                <a:ea typeface="SimHei" pitchFamily="49" charset="-122"/>
              </a:rPr>
              <a:t>供应链管理专栏创始人</a:t>
            </a:r>
            <a:endParaRPr lang="en-US" altLang="zh-CN" sz="18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1800" dirty="0" smtClean="0">
                <a:latin typeface="+mj-lt"/>
                <a:ea typeface="SimHei" pitchFamily="49" charset="-122"/>
              </a:rPr>
              <a:t>www.scm-blog.com | bob.liu@scm-blog.com</a:t>
            </a:r>
            <a:endParaRPr lang="zh-CN" altLang="en-US" sz="1800" dirty="0" smtClean="0">
              <a:latin typeface="+mj-lt"/>
              <a:ea typeface="宋体" pitchFamily="2" charset="-122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213000" y="3153216"/>
            <a:ext cx="342845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4A81B8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为</a:t>
            </a:r>
            <a:r>
              <a:rPr lang="zh-CN" altLang="en-US" sz="1800" b="1" kern="0" dirty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北</a:t>
            </a:r>
            <a:r>
              <a:rPr lang="zh-CN" altLang="en-US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京培训准备</a:t>
            </a:r>
            <a:endParaRPr lang="en-US" altLang="zh-CN" sz="1800" b="1" kern="0" dirty="0" smtClean="0">
              <a:solidFill>
                <a:srgbClr val="A50021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0" hangingPunct="0">
              <a:spcBef>
                <a:spcPct val="20000"/>
              </a:spcBef>
              <a:buClr>
                <a:srgbClr val="4A81B8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2013</a:t>
            </a:r>
            <a:r>
              <a:rPr lang="zh-CN" altLang="en-US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1800" b="1" kern="0" dirty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9-10</a:t>
            </a:r>
            <a:r>
              <a:rPr lang="zh-CN" altLang="en-US" sz="1800" b="1" kern="0" dirty="0" smtClean="0">
                <a:solidFill>
                  <a:srgbClr val="A50021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zh-CN" altLang="en-US" sz="1800" b="1" kern="0" dirty="0">
              <a:solidFill>
                <a:srgbClr val="A5002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Picture 2" descr="C:\Users\Liubo\Documents\Chinese Paper\SCM Book\Published\Book 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1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SimHei" pitchFamily="49" charset="-122"/>
                <a:ea typeface="SimHei" pitchFamily="49" charset="-122"/>
              </a:rPr>
              <a:t>问卷调查：学员基本情况</a:t>
            </a:r>
            <a:endParaRPr lang="en-US" smtClean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442" y="1994344"/>
            <a:ext cx="197326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72" y="843411"/>
            <a:ext cx="35814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958" y="843411"/>
            <a:ext cx="3581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44879" y="1110341"/>
            <a:ext cx="903519" cy="2177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</a:rPr>
              <a:t>西北大学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问卷调查：学员职业背景</a:t>
            </a:r>
            <a:endParaRPr lang="en-US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656" y="3579997"/>
            <a:ext cx="4474027" cy="279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6313" y="4103904"/>
            <a:ext cx="3714363" cy="20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8001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1371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18288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2860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27432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200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SimHei" pitchFamily="49" charset="-122"/>
                <a:ea typeface="SimHei" pitchFamily="49" charset="-122"/>
              </a:rPr>
              <a:t>平衡、多元的职业经历</a:t>
            </a:r>
            <a:endParaRPr lang="en-US" altLang="zh-CN" dirty="0">
              <a:latin typeface="SimHei" pitchFamily="49" charset="-122"/>
              <a:ea typeface="SimHei" pitchFamily="49" charset="-122"/>
            </a:endParaRPr>
          </a:p>
          <a:p>
            <a:pPr lvl="1"/>
            <a:r>
              <a:rPr lang="zh-CN" altLang="en-US" sz="1800" dirty="0">
                <a:latin typeface="SimHei" pitchFamily="49" charset="-122"/>
                <a:ea typeface="SimHei" pitchFamily="49" charset="-122"/>
              </a:rPr>
              <a:t>采购、运营、物流为主</a:t>
            </a:r>
            <a:endParaRPr lang="en-US" altLang="zh-CN" sz="1800" dirty="0">
              <a:latin typeface="SimHei" pitchFamily="49" charset="-122"/>
              <a:ea typeface="SimHei" pitchFamily="49" charset="-122"/>
            </a:endParaRPr>
          </a:p>
          <a:p>
            <a:endParaRPr lang="en-US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Font typeface="Wingdings" pitchFamily="2" charset="2"/>
              <a:buNone/>
            </a:pPr>
            <a:r>
              <a:rPr lang="zh-CN" altLang="en-US" kern="0" dirty="0" smtClean="0">
                <a:latin typeface="SimHei" pitchFamily="49" charset="-122"/>
                <a:ea typeface="SimHei" pitchFamily="49" charset="-122"/>
              </a:rPr>
              <a:t>职业目标清楚，发展信心高</a:t>
            </a:r>
            <a:endParaRPr lang="en-US" altLang="zh-CN" kern="0" dirty="0" smtClean="0">
              <a:latin typeface="SimHei" pitchFamily="49" charset="-122"/>
              <a:ea typeface="SimHei" pitchFamily="49" charset="-122"/>
            </a:endParaRPr>
          </a:p>
          <a:p>
            <a:pPr lvl="1"/>
            <a:r>
              <a:rPr lang="zh-CN" altLang="en-US" sz="1800" kern="0" dirty="0" smtClean="0">
                <a:latin typeface="SimHei" pitchFamily="49" charset="-122"/>
                <a:ea typeface="SimHei" pitchFamily="49" charset="-122"/>
              </a:rPr>
              <a:t>领导能力、专业能力满意度低</a:t>
            </a:r>
            <a:endParaRPr lang="en-US" altLang="zh-CN" sz="1800" kern="0" dirty="0" smtClean="0">
              <a:latin typeface="SimHei" pitchFamily="49" charset="-122"/>
              <a:ea typeface="SimHei" pitchFamily="49" charset="-122"/>
            </a:endParaRPr>
          </a:p>
          <a:p>
            <a:endParaRPr lang="en-US" kern="0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29" y="869065"/>
            <a:ext cx="4454746" cy="263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751" y="869065"/>
            <a:ext cx="3533921" cy="25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1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问卷调查：希望这次培训能解答的问题</a:t>
            </a: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01" y="1054559"/>
            <a:ext cx="4921144" cy="53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200" y="813933"/>
            <a:ext cx="3803794" cy="184218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242" y="2762018"/>
            <a:ext cx="3336925" cy="18129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743" y="4656586"/>
            <a:ext cx="3336925" cy="16160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SimHei" pitchFamily="49" charset="-122"/>
                <a:ea typeface="SimHei" pitchFamily="49" charset="-122"/>
              </a:rPr>
              <a:t>目的</a:t>
            </a:r>
            <a:endParaRPr lang="en-US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868363"/>
            <a:ext cx="8683625" cy="1589087"/>
          </a:xfrm>
        </p:spPr>
        <p:txBody>
          <a:bodyPr/>
          <a:lstStyle/>
          <a:p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掌握供应链管理的全局观、卓越运营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dirty="0">
                <a:latin typeface="SimHei" pitchFamily="49" charset="-122"/>
                <a:ea typeface="SimHei" pitchFamily="49" charset="-122"/>
              </a:rPr>
              <a:t>理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解供应链成本由复杂度驱动，简化产品、流程和组织来降本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系统管理、整合供应商，控制供应风险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455804645"/>
              </p:ext>
            </p:extLst>
          </p:nvPr>
        </p:nvGraphicFramePr>
        <p:xfrm>
          <a:off x="3629024" y="3003551"/>
          <a:ext cx="5183189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SimHei" pitchFamily="49" charset="-122"/>
                <a:ea typeface="SimHei" pitchFamily="49" charset="-122"/>
              </a:rPr>
              <a:t>日程</a:t>
            </a:r>
            <a:endParaRPr lang="en-US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供应链管理的全局观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控制复杂度，控制产品和供应链的成本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卓越运营与供应链集成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供应商管理、绩效和整合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  <a:p>
            <a:pPr>
              <a:spcAft>
                <a:spcPts val="600"/>
              </a:spcAft>
            </a:pP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采购和供应链管理的职业发展</a:t>
            </a:r>
            <a:endParaRPr lang="en-US" altLang="zh-CN" dirty="0" smtClean="0">
              <a:latin typeface="SimHei" pitchFamily="49" charset="-122"/>
              <a:ea typeface="SimHei" pitchFamily="49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8701112"/>
              </p:ext>
            </p:extLst>
          </p:nvPr>
        </p:nvGraphicFramePr>
        <p:xfrm>
          <a:off x="3629024" y="3003551"/>
          <a:ext cx="5183189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SimHei" pitchFamily="49" charset="-122"/>
                <a:ea typeface="SimHei" pitchFamily="49" charset="-122"/>
              </a:rPr>
              <a:t>行为规范</a:t>
            </a:r>
            <a:endParaRPr lang="en-US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387" name="AutoShape 5" descr="data:image/jpeg;base64,/9j/4AAQSkZJRgABAQAAAQABAAD/2wCEAAkGBhQSEBIRERQUFBIUFRQUFxUYFBQUEhcWFRYWFRoYFRYYGyYeGBkjGhcUHy8gIycpLCwsFSAxNTAqNScsLCkBCQoKDgwOGg8PGiwkHiQsLywsLywsKSwpLCwsLCw1LCwsMiosLC0sKiwvKSwpLC4pNC8pLCwsLCwpLCkpLCkpLP/AABEIAOIA3wMBIgACEQEDEQH/xAAcAAEAAQUBAQAAAAAAAAAAAAAABQMEBgcIAQL/xABLEAACAQIDBAYFBgsGBQUAAAABAgADEQQSIQUxQVEGBxMiYZEycYGhwSNic5KisQgUJDRCUnKCsrPRM0NTdMPwFWODwvElRGSTo//EABoBAQADAQEBAAAAAAAAAAAAAAABAwQCBQb/xAAmEQEAAgICAQMEAwEAAAAAAAAAAQIDESExBBITUSIyQWFxgcEF/9oADAMBAAIRAxEAPwDeMREBERAREQEREBERAREQESL2x0nwuFF8TXp0vBm759SDvH2Ca/23194dLrhKFSuf1m+Rp+zex9oEDakoYzH06S56rpTUfpOyovmxAnOW2+uPaVe4WquHU/o0Us312zN5ETA9obQqVXL1aj1X/Wd2dvNiTA6Y2t1z7MoXHb9sw4UUap9vRPtTC9q/hHjUYbCE8mq1APsID/FNIFogbB2n157TqnuVKdAHhTpLfzqZjNodTfS7E4ylVGKqdqVqVAGIUMAopkDugAjvGc5fi7WLZTlBsTbS83l1AHu1/pan8NKBuWIEQEREBERAREQEREBERAREQEREBES3x9TLSqNyRj5KTAxHpL1lDD1Go0KD1qi2uxIp0RmUMO8dW0IOg9s15t3pxj69w9fsUP6FAFPOp6XvtL/pXW/Kaw/Vcr9TufCYdjq8hKLxKC5O9jvLG7H1kyOr1Jc4qtIvFVrC8Cjiq/C8s808Zry6o7MqsocIcrGwY2RCeQZrAnwvJQtc09VyDcbxreZBsroPWrpWqDKqUUzubMxAN7ABQdTY67gASSBIvZlFCWLkd21lJUXudSMzKGI07txvvqARJmsx2LZqpY6m83j+D82mI+lb3on9Jpna7U+0ApDQXF7KL95it8vdzBcoJXQkaczuL8Hw/nH0p/liQN2xEQEREBERAREQEREBERAREQEREBLTan9kw/Wsn12C/GXcsNtVctNT/wAymfqsKh9ymBo3pDjM1as361SofN2MxmsGc2QMx5KCT5CZb0ewyVmqGoofKFtfddr8OO6ZTU2UUoCsAiUy2VVFlJ36hRw0l+PB6oiZntxbJriGq6fRHE1N6imObtY/VFzI3pD0aFBULVcxZypstlFlJNrm5NwBNr1KS9k7lipGgGXQsSO7e/pWJOgNgtzMN21RV6+DRgGUvVYg7u7Tv99ppnx6RWdd9Kfdn1RtUTohRoDC1qa1KhFZQxFLtGcgMxCIGa5NksuliDzsLuvgMTi/xihRs+GplKwq1XcEIneYUhUQM2ptoLBieYl/Q2i1J1rKpqPT7ypmyliNwzH0RfjK2Ex7lkpDsqVJrKzWIdFIyWXKQuUKSDe4Pvma3iXpaIjn5XRniYmevhG4Wj2eHrULkpVKMwJO+mSQQBYa3F9OAmoZuba+3cHRWolAdvV76o9SsqUrqCSxVbcAcqlrsbTTEnPkpefoRSt4+56N83b+D02uI+lHvpt/SaSUzdH4PTd/ED/mJ/Lq/wBJnWN7REQEREBERAREQEREBERAREQEREBMf6aYjJhyeS12+rhq3xKzIJhnWdiMuFqfQVvtPQpf6hga66HnuVj85R5An4zNcNtLDvQSlis47IkqUGrKdcpPDW3kNZgHRTa1OnRcMlWo7OSFpqxNsqi5NrDdxMudo7UruMtLD06IP6VWoWe3iqX+8T0MURNIjn+ma8zFpld4raTEGmrHsgWstgDYm/etvvYceHhMc2lWVcZhDUYIgWuSxIAAKqt9ZW/4bVb+1xD/ALNJVpL56sfOWI2XSTHUlVAfkajnMS5JzKoJLE675ovvXEa5hTXW9zKXHSHDf3KV8SfmqQntfQfallX/ABisrIKdOirAqS7l3sRbRU0B9bTJhsRxT7RgcotouUsLtk3Fhpm7txcX03yv/wAFVawp1S6qVVyQabZVvZi7XsoUg8LnQcRG4nuxr4hgbdDksz1alSowDNvyLexO4XO/xmvpvXauDpjBtUTeFsxZaisxYVD8nc5CAoUkAEi++aLHCYfIrSNemNNOKZne5BvmzOqquyUsSymzLiMGQf3293hNZrNkdVutPFDnXwHvrkfGZVzozZWL7WhSq2t2lNHtyzKG+MupH9HgBhMMBu7CjbW/92vHjJCAiIgIiICIiAiIgIiICIiAiIgJrXrixdqDr8yiv16xf/QmypprrtxmuX59EfUp1n/1hBCx6CYFquHpU0tmdqhFzYek2p9izMKPQEM6irX9IlbU1BtYFtS3gp/RmJdC9rHC0cNVChyEJyk2Hfza3t86ZBjenVaoirSXs3GYEr8oSGtuLAsp/wB3npay6rFOtMm6bn1IpMGn4tVcr3gQEY9oL9+3dPoNpfu79Cbi1ji9E/8AqS33Lhxf21h/SSrX3G+mnq5+qQA2rQp4+q1aoAooU10NyTmZrADjuvLr/THM/lXXnr4bJwnSWjTGZ1LVQMl0UZWRWJUMamml76LvA32kRjukDvVqPT+SD5RYEE2TddrXvck3Ft/gJi1fptRXSjh6lQ8Ge6g+dvukLtXpXiQ1zTSgHswOUuLPci25RpfS2lpR7mCk77WejJaNMq2hVJpVCSTam+8k/omaemTV8W9VWz16j2ViVvlXQfqrYW85jMzZ80ZJjUdLseOaRy9WbG6qD+dfS4A+WJE10BNhdU57+KHzsGfLFLM610ZsGkVwuHU2utGkuhuNEUaHiJfyL6LfmOFv/g0h5IBJSAiIgIiICIiAiIgIiICIiAiIgJz9104y+KKj/EqH6tPD0/vVp0CZzH1tYzNjGtzrEfvYisB7lWB90OnCU6FOnTw5qFERM791bhRu1N+PDWUKvTPFupsyUFGoWmnfJ5a+rlLbBbILJnIVaXeXOQD3kF8tgQdb7/mnfL+lQp1ggUVKNNQA59JnL3GYE6BQR4elxtFvJvr9IrhjvSD2glVgGrVKrBzpnY2P7q6b5Z06eUgILE6ALvmUbVoJS7DsQzHM5LsRmZMuUgk6ZdwA8DPintxKb56VErVsVBNUWGYbwLcjz3Hzqra2SeOVk0irG0wzXZgCLDU3te+n9ZeVsS1VRRqsosQoaorAoFFgNNRfnbjL3YeCFRqilrMve7oyhSx0y8NCBw4yExOEbO9lZrsRma+Zje3HUkmdfnUrKzEQpDEZc2i3ysuliLFSN4NvbImZVS6Lt2dZ3ZV7NHbKu8kISATuA5zFTOomFVp29E2B1St8tiR4YY+WKp/1mvhM96qT+UYj6OifLE0pLl0h0dH5JQ+jT7pIyO6PH8lo/sAeWkkYCIiAiIgIiICIiAiIgIiICIiB4xnJnTqvnxqj5lC/rdRUPvczqfbVfJhq7/q0qjfVQn4TlPpCy/8AFXD+glZUO86Ugqbhr+jwgSlDaD0hcKDSDMDTaxpVGYXKsu7QWu3A8Zc9Ha1UM9dKDVN6AJlCX9IjvNmtu0sdDrynuIZ6thhsG2Xg1RWUXvvBqMPDhrykzs2jjhRWgDhqCgk5gpqVBclty5U++ZcmbFWNWtEInNWv5WGLWvVIavTSnTBLNdyXACm5UKLaDhe1hwmKYu5ckkKKpzJmNu4TZSSdBoOe4zYJ6KGotsRia9UHeilaNM35qgufOa9rYNFrVwqiy1qirfvEKrWAudZPieVjtafb50j3YyTqFxsbaaYeuxuamhUlAXU7j3d1xccZXxO3WasKyUrEXIzsBrly3sLnxkls+hTXD0anY0qrM9TtDUcgKiFLBUFRQWIL778JQxK0TTqNSp6XNm+UuD2t9BfKFFMgc7zq2eLW6/S+tLTCKxW1a5pVFLqqsGzBUF2uNbs1zu00mMyfxf8AZv8Asn7pAS7SoEzjqva2IxH0IPlWpGYOJmXVxUtiMR/lnPlUpGSOmejf5rT8M48nYSTkX0b/ADZf2qo8qriSkBERAREQEREBERAREQEREBERAielbfkVcfrp2f8A9hFP/unMmx6na7aZ+dfEVP5hHwnSfTWrlwv/AFKJ9iVUqH3IZzR1fDNjs7bhTqMeetgbePelHkTrFaf1Li/NZhtvZ+zu142GYKdNdbAEc9+vLTnLtMFTTKdDf0wzEFFvvtZWJI8OG7WQy1ibAXO8DeAL7z8fZK6Bs3DKOQsTpb/frny3qrEa1yw48cV+7iV7i2UlcgsBvFrak7xc3yngOA8zpkHNUqkalq1U8ySXO6bWY5O9UqAAa3OVR7STNV7D2tSpirncozo4V1UsyFqisdAQRmQOlxr3+V563/L5m9v4/wBbKRWLT6Z3Ca2ThnKmmFqKwqXdbBCwKZgjliDbKlViADpc2ilgajkZVS5unosSQvyhsHsCALEkDQDW0tKvT0LTFGn2rKqlAzNkLA0a1K7KCdxrEgXNhTUcLywxXTqszB1SkrKGUNlLMEfNmQhjlZTnfepPeIva09X2q721e7bWoe7dwZpdpTN7qut7fpKGG7doRpv566TGJeYjaFSoTc+lwVVUa8AqgD2CUKlIqcrAqRvBBBHrBlqpTAmVdAntiK/+Vr+4KfhMWmR9CWtiK3jhcV/KJ+EDqXo5/Yf9TEfz6klJF9HPzcfSV/59SSkBERAREQEREBERAREQEREBERAw3rUxOTAO3Ja58sLXA+0VnOHRTbqYSq9R1Z7pkAUgfpKdSfVN89eGIy7Pcc6bD61bDJ9ztObJxekXrNbdSi1YtGpZlies2rr2VKmnixao3wHukNiumWLqb67qOSWpj7IB98ssH2PZ1DUzF+6FUWAsb3NzfveiLW3E8d1lKqeNip9tYcVx1r1D7q1mc3dix5sSx8zJ7oz0XTFU6z1K3YhDTRPk2cM9Q27zCwRRoSTz0mPSS2b0jxGHULRqsihi4ACkZyMuaxGptpfhNCxS2xgVo16lJKgqqjZc4UoGI32U6gXuNeUsp9PULEsSSSSSTvJOpJ9s+YFzs/FCnUDkE2DaA2NypXfvG+9xqLT5xWKLkaWCqFUXJsovxOp3nz4DSUlpk7gfKfYwzcoFKT/Q4/lFT/LYr+S0hvxfmRJXotiFTEMzsFU0cQtzoLtRYAe02Htgh1V0Wa+GU/PqnzqufjJeQnQ5r4RPW3vN/jJuAiIgIiICIiAiIgIiICIiAiIgak/CBxNsIF5mkv1md/8ARE5+m++vmkr00DOEVXo33XJyYg6C99zTShWgvFn9w+ECPn2tFjuBPsl2doKPQpgeJ1MpPtBzxt6hA8XAt6vWZ7+KqPSceyUGqE7yT7Z4FgXF6Y4Fo/GwPRUCUMs9KaX1t6tIH22LYymah5yo+HIVWI0a9vZPGpgKDcXJ9Hja17ydCnPVpEg25H7pXp4cspyqS3peAW39Zc4Wnelfnce5pA6q6DNfB0/Z70U/GZBMY6u3vgaZ8E99GkZk8BERAREQEREBERAREQEREBERA5y6+MRn2qV/w6FJfabt/wB4mvamEUAG7a/NNvYbTMOtrE59sYw8Famn1adIfepll0gwVNcNTUvZkw9JlWw7zsi5tba8NLiSMZrYXKAxBsd27XQHn4ifWKwpphSQO8CbX1sLb/X8DJvpJWoFci5mqKqopDjs1AVQe6OJOf3eMttuY9XuioNWBDlSHygZQouN2h3f+AjsbhuzsL97XMMvo8tTvvKu1MBkFwDZe6xuNWN2Fhe+4SttmrUZ8rKUDsHCnj+iDp4ffPnbCuHAdh3yGKqbgG5AuOdj745Q+No4OyEgKBTOU/rsW1Fx6g31D4X+cbSTK3fsV9FLHW9rm9vXv5CNp0mVirEnX1Ln0vYbrjQTzaWHylwB6GjHXUktb3D3QPnE1VswAvooB5WIv52tPVxDqrWACuoW5HAAg28zvvwO8Ayvj8GcjuCMqMEy6X1F7+Pw011AlGtVW+U+iENh8807D7QXykJfFHPlIS/eUAhQSSNDw3aiXuBX5EetvueUcPtQogUKDpv14hb357tDoRrrrLvZmtNPFm+54HSHVjVzbPp+Apj/APCjMtmF9U9ZTgFANyvZXHEXw9CZpAREQEREBERAREQEREBERAQYnhMDk7p3iM+0cc444itb916gHwlz0z6Pdg9NESwulJnJuWqML21N9wMiMSxrYpratVrm3K9R1t72k10gGJrY+klckNVrrkspCX7QKWQMSDYi3skil0p2cBi6arkCdsKIA0OjqSW53zb/AAlLbyI2JRs4Py1NAot3aYdrlvH0T6m48KD4Jn2hTol2YtVRS17G5IJ3cjfylJNmfl1GkQcjVVF2BswBAYgneLgxsebVxlN6ykf45Yte4yXTKByAPaH2ieY3Ho9+532rKwawvluNLnW9+A01h8DlxdAWsj1Fy+Kq+Un2kGfeJw4GIoPmUq1Ve6PSVVcA5hw03c4Fpj9oVG7jaK1TtMp33a1jKe0QylgxF3IcgeBYC538Tp6pXxzUc1NkJz9p3xrlt2ja6iw7uTcTx3W182pi0qXyp3s989z6Ovd324jygWu0qYU97Vzcnw1IHx90r4nBNoERjxLW0NxztwseM+sTtR2R0UKEJa54nNmOvn9kcpbYnGNUJuxygCwubADQWgV6WFpGkWqVcrA0xkC3YgjvML6Hla/G5033eyh3Ftzf+GrIythrIHJ32AH+/VJXYh7iftN/DUiY0N39S/oYof5X+QB8JsuYJ1SUx+Ks1hmPZAniQE0B9Vz5zO5AREQEREBERAREQEREBERAS02tXyYes/6tOo31VJl3ILp1iMmzMa3/AMeqPNSPjA5f2DVVcZhne+Va1N2sCTZXBOg1PoSW2h0jd8dRxLhylB8yqbjcWYaMd9yB6lHKWfQwL+PUS9go7Q67r9lVIHnaXXSSvTJKouuuvtvu9WkmBYttSqKlHFZRlptUKanViWuTvF8xG7kJb1HrBKWKLaZqgTkpBINvaSfXJMbdWjgaFIIjue0Y5tcvyzkac9B5cZY4nawOBw+HTVgKufS9s9ZmsORsF9h8ZAssPSZgtXMb3NvAg8JdDo9VYB+6ARcMzgC2XNe/DS3nwltRqMKaqFN9b8N7E8fC0p1VdrAnQbgTe27dy3DygfONwnZ5RnVib3C37tjbvab/AAlWkq/i92vftWGm+2Snuv65RGD5n3T67EWtc2uT7TYfAQL7o3tFKF6lRBUC1FOU2OuRxex0NiQbHlLPaW0hWrVaoUIHK90eAt5m1z658CiOU+gvKArYhDcU6Nrg6sSSL33E8hb2yT2DT9Bfn/er/wBZG5ZJbGq/K0lFz3wdNSdCNBA371Rn8jb1p/AJnUwTqj/NH9aDyW0zuAiIgIiICIiAiIgIiICIiAmIdbOJybHxZ5hF+tUQTL5r7rxVzslxTVnvVpZsqlrKLm5sNBcDXxgc94EC5B5L9w+MuGwy7yL+sk/eZZUa4tfjzzAS5p9o/oKW/ZDv/CIH32YG4AewQTLqn0dxrarhsQR4Yer8RJDDdXG0qm7DOP2noUvczgwIMz4Y23zN8D1H7QqkZzQpjjmrlz5U1IPnMgwn4Oh/vcYo8Ew9/tNU+EDUhrLz+M+DXHIn2TfmD6gMCtu0q4mof20pr5IgPvkvg+pnZdP/ANt2h51KtV/cWy+6BzS2KtyHrMvNn7KxOINsPQrVfo6TuPMCwnVmA6KYShbscLh6duK0aanzAvJQCBzJgOp7ata16HZA8atWmn2VJb3TK9idQOJRs1XF0qdwQ3ZK9R7EWIDNltcaXtN4xAiejXRqlgaAo0b2FrsxuzEAC54DQDQACS08nsBE8nsBERAREQEREBERAREQE+W3REDCNq7Dw7OztQoliT3jSQtx42vLbCYCnqOzS3LKtvuiISul2XR/wqf1F/pLvD7OpDdTp/UX+kRCErg8KgtZVH7okrSUAaRED7iIgeGexEBPDPYgIiICIiAiIgIiIH//2Q=="/>
          <p:cNvSpPr>
            <a:spLocks noChangeAspect="1" noChangeArrowheads="1"/>
          </p:cNvSpPr>
          <p:nvPr/>
        </p:nvSpPr>
        <p:spPr bwMode="auto">
          <a:xfrm>
            <a:off x="8712200" y="-1039813"/>
            <a:ext cx="2124075" cy="21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9" descr="http://guelphspot.com/wp-content/uploads/2012/01/cellvibra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57275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http://betanews.com/wp-content/uploads/media/56/56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078038"/>
            <a:ext cx="2825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http://www.interviewquestionsandanswers.org/images/RedFigure%20Raised%20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170363"/>
            <a:ext cx="29654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SimHei" pitchFamily="49" charset="-122"/>
                <a:ea typeface="SimHei" pitchFamily="49" charset="-122"/>
              </a:rPr>
              <a:t>期望结果</a:t>
            </a:r>
            <a:endParaRPr lang="en-US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65125" y="868363"/>
            <a:ext cx="8683625" cy="487929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6600" dirty="0" smtClean="0"/>
              <a:t>3+</a:t>
            </a:r>
            <a:r>
              <a:rPr lang="en-US" altLang="zh-CN" sz="16600" dirty="0" smtClean="0">
                <a:ea typeface="宋体" pitchFamily="2" charset="-122"/>
              </a:rPr>
              <a:t>3+1</a:t>
            </a:r>
          </a:p>
          <a:p>
            <a:pPr algn="ctr">
              <a:buNone/>
            </a:pPr>
            <a:r>
              <a:rPr lang="zh-CN" altLang="en-US" sz="4800" baseline="-25000" dirty="0">
                <a:latin typeface="SimHei" pitchFamily="49" charset="-122"/>
                <a:ea typeface="SimHei" pitchFamily="49" charset="-122"/>
              </a:rPr>
              <a:t>学到三点新东西</a:t>
            </a:r>
            <a:endParaRPr lang="en-US" altLang="zh-CN" sz="4800" baseline="-25000" dirty="0"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altLang="en-US" sz="4800" baseline="-25000" dirty="0">
                <a:latin typeface="SimHei" pitchFamily="49" charset="-122"/>
                <a:ea typeface="SimHei" pitchFamily="49" charset="-122"/>
              </a:rPr>
              <a:t>认识三个新朋友</a:t>
            </a:r>
            <a:endParaRPr lang="en-US" altLang="zh-CN" sz="4800" baseline="-25000" dirty="0"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altLang="en-US" sz="4800" baseline="-25000" dirty="0">
                <a:latin typeface="SimHei" pitchFamily="49" charset="-122"/>
                <a:ea typeface="SimHei" pitchFamily="49" charset="-122"/>
              </a:rPr>
              <a:t>做出一项好改变</a:t>
            </a:r>
            <a:endParaRPr lang="en-US" sz="4800" baseline="-25000" dirty="0">
              <a:latin typeface="SimHei" pitchFamily="49" charset="-122"/>
              <a:ea typeface="SimHei" pitchFamily="49" charset="-122"/>
            </a:endParaRPr>
          </a:p>
          <a:p>
            <a:pPr algn="ctr">
              <a:buFont typeface="Wingdings" pitchFamily="2" charset="2"/>
              <a:buNone/>
            </a:pPr>
            <a:endParaRPr lang="en-US" altLang="zh-CN" sz="16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ctrTitle"/>
          </p:nvPr>
        </p:nvSpPr>
        <p:spPr>
          <a:xfrm>
            <a:off x="4712244" y="2559050"/>
            <a:ext cx="3745955" cy="1143000"/>
          </a:xfrm>
        </p:spPr>
        <p:txBody>
          <a:bodyPr/>
          <a:lstStyle/>
          <a:p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谢谢</a:t>
            </a:r>
            <a:endParaRPr lang="en-US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5347" name="Subtitle 2"/>
          <p:cNvSpPr>
            <a:spLocks noGrp="1"/>
          </p:cNvSpPr>
          <p:nvPr>
            <p:ph type="subTitle" idx="1"/>
          </p:nvPr>
        </p:nvSpPr>
        <p:spPr>
          <a:xfrm>
            <a:off x="4712244" y="4700126"/>
            <a:ext cx="4431755" cy="2157873"/>
          </a:xfrm>
          <a:solidFill>
            <a:schemeClr val="tx1"/>
          </a:solidFill>
        </p:spPr>
        <p:txBody>
          <a:bodyPr/>
          <a:lstStyle/>
          <a:p>
            <a:endParaRPr lang="en-US" altLang="zh-CN" sz="1600" dirty="0" smtClean="0">
              <a:latin typeface="SimHei" pitchFamily="49" charset="-122"/>
              <a:ea typeface="SimHei" pitchFamily="49" charset="-122"/>
            </a:endParaRPr>
          </a:p>
          <a:p>
            <a:endParaRPr lang="en-US" altLang="zh-CN" sz="11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2400" dirty="0" smtClean="0">
                <a:latin typeface="SimHei" pitchFamily="49" charset="-122"/>
                <a:ea typeface="SimHei" pitchFamily="49" charset="-122"/>
              </a:rPr>
              <a:t>供应链管理专栏</a:t>
            </a:r>
            <a:endParaRPr lang="en-US" altLang="zh-CN" sz="24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2400" dirty="0" smtClean="0">
                <a:latin typeface="+mj-lt"/>
                <a:ea typeface="SimHei" pitchFamily="49" charset="-122"/>
              </a:rPr>
              <a:t>www.scm-blog.com</a:t>
            </a:r>
          </a:p>
          <a:p>
            <a:r>
              <a:rPr lang="en-US" altLang="zh-CN" sz="2400" dirty="0" smtClean="0">
                <a:latin typeface="+mj-lt"/>
                <a:ea typeface="SimHei" pitchFamily="49" charset="-122"/>
              </a:rPr>
              <a:t>bob.liu@scm-blog.com</a:t>
            </a:r>
            <a:r>
              <a:rPr lang="en-US" altLang="zh-CN" sz="2400" dirty="0" smtClean="0">
                <a:latin typeface="SimHei" pitchFamily="49" charset="-122"/>
                <a:ea typeface="SimHei" pitchFamily="49" charset="-122"/>
              </a:rPr>
              <a:t> </a:t>
            </a:r>
          </a:p>
        </p:txBody>
      </p:sp>
      <p:pic>
        <p:nvPicPr>
          <p:cNvPr id="15362" name="Picture 2" descr="C:\Users\Liubo\Documents\Chinese Paper\SCM Book\Published\Book 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245" y="0"/>
            <a:ext cx="4431754" cy="47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7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(v3)">
  <a:themeElements>
    <a:clrScheme name="Template(v3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Template(v3)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(v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(v3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(v3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Template(v3)</Template>
  <TotalTime>25995</TotalTime>
  <Words>486</Words>
  <Application>Microsoft Office PowerPoint</Application>
  <PresentationFormat>On-screen Show (4:3)</PresentationFormat>
  <Paragraphs>64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Template(v3)</vt:lpstr>
      <vt:lpstr>从供应链的角度 解决运营和采购的热点问题</vt:lpstr>
      <vt:lpstr>问卷调查：学员基本情况</vt:lpstr>
      <vt:lpstr>问卷调查：学员职业背景</vt:lpstr>
      <vt:lpstr>问卷调查：希望这次培训能解答的问题</vt:lpstr>
      <vt:lpstr>目的</vt:lpstr>
      <vt:lpstr>日程</vt:lpstr>
      <vt:lpstr>行为规范</vt:lpstr>
      <vt:lpstr>期望结果</vt:lpstr>
      <vt:lpstr>谢谢</vt:lpstr>
    </vt:vector>
  </TitlesOfParts>
  <Company>lam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Lam Research</dc:title>
  <dc:creator>Gene Ireland</dc:creator>
  <cp:lastModifiedBy>liubo</cp:lastModifiedBy>
  <cp:revision>1056</cp:revision>
  <cp:lastPrinted>2012-12-13T05:10:04Z</cp:lastPrinted>
  <dcterms:created xsi:type="dcterms:W3CDTF">2003-05-06T16:57:24Z</dcterms:created>
  <dcterms:modified xsi:type="dcterms:W3CDTF">2013-08-07T23:34:06Z</dcterms:modified>
</cp:coreProperties>
</file>